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57" r:id="rId4"/>
    <p:sldId id="312" r:id="rId5"/>
    <p:sldId id="301" r:id="rId6"/>
    <p:sldId id="303" r:id="rId7"/>
    <p:sldId id="299" r:id="rId8"/>
    <p:sldId id="305" r:id="rId9"/>
    <p:sldId id="313" r:id="rId10"/>
    <p:sldId id="304" r:id="rId11"/>
    <p:sldId id="306" r:id="rId12"/>
    <p:sldId id="307" r:id="rId13"/>
    <p:sldId id="308" r:id="rId14"/>
    <p:sldId id="309" r:id="rId15"/>
    <p:sldId id="310" r:id="rId16"/>
    <p:sldId id="327" r:id="rId17"/>
    <p:sldId id="328" r:id="rId18"/>
    <p:sldId id="319" r:id="rId19"/>
    <p:sldId id="333" r:id="rId20"/>
    <p:sldId id="334" r:id="rId21"/>
    <p:sldId id="335" r:id="rId22"/>
    <p:sldId id="332" r:id="rId23"/>
    <p:sldId id="331" r:id="rId24"/>
    <p:sldId id="320" r:id="rId25"/>
    <p:sldId id="329" r:id="rId26"/>
    <p:sldId id="314" r:id="rId27"/>
    <p:sldId id="322" r:id="rId28"/>
    <p:sldId id="323" r:id="rId29"/>
    <p:sldId id="325" r:id="rId30"/>
    <p:sldId id="315" r:id="rId31"/>
    <p:sldId id="318" r:id="rId32"/>
    <p:sldId id="326" r:id="rId33"/>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1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8" y="-114"/>
      </p:cViewPr>
      <p:guideLst>
        <p:guide orient="horz" pos="2298"/>
        <p:guide pos="388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9985CF3-EE5C-4D9A-983D-3A73BB981293}" type="datetimeFigureOut">
              <a:rPr lang="zh-CN" altLang="en-US"/>
              <a:pPr>
                <a:defRPr/>
              </a:pPr>
              <a:t>2017/8/23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9E2590C-D629-473D-918B-B968F54FEA8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DA462D5-55A7-4FC2-ABF7-CB9A63981493}" type="datetimeFigureOut">
              <a:rPr lang="zh-CN" altLang="en-US"/>
              <a:pPr>
                <a:defRPr/>
              </a:pPr>
              <a:t>2017/8/23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3E91DB2-5026-4FBD-80BC-8F3C1A9A55B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54964F8-5E04-4EC1-A4A6-C81DCD1F715F}" type="datetimeFigureOut">
              <a:rPr lang="zh-CN" altLang="en-US"/>
              <a:pPr>
                <a:defRPr/>
              </a:pPr>
              <a:t>2017/8/23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EC18FE-1591-453E-BAC4-8C155FDBF4F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AD63045-382B-45C9-BAAE-9820DD5551D8}" type="datetimeFigureOut">
              <a:rPr lang="zh-CN" altLang="en-US"/>
              <a:pPr>
                <a:defRPr/>
              </a:pPr>
              <a:t>2017/8/23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6669F11-0981-4F1D-850D-5BF1844063F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6E7AAF4-226C-4079-B4C3-998F979C85B1}" type="datetimeFigureOut">
              <a:rPr lang="zh-CN" altLang="en-US"/>
              <a:pPr>
                <a:defRPr/>
              </a:pPr>
              <a:t>2017/8/23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4AA7677-D25C-436D-A4E0-CFAFED443CF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9AA26C0-C356-4B60-85C1-42BD2D2F0246}" type="datetimeFigureOut">
              <a:rPr lang="zh-CN" altLang="en-US"/>
              <a:pPr>
                <a:defRPr/>
              </a:pPr>
              <a:t>2017/8/23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B895A20-BDE5-41D9-90CC-FCD12481E1B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F704289-DA2E-4DC9-A57C-75BA8FCB82B4}" type="datetimeFigureOut">
              <a:rPr lang="zh-CN" altLang="en-US"/>
              <a:pPr>
                <a:defRPr/>
              </a:pPr>
              <a:t>2017/8/23</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5883C19-8372-4327-BB55-E7B5E0BC16B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B6C0CF4-9913-4F69-9CBE-3249EC02094A}" type="datetimeFigureOut">
              <a:rPr lang="zh-CN" altLang="en-US"/>
              <a:pPr>
                <a:defRPr/>
              </a:pPr>
              <a:t>2017/8/23</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FA52F6F-9DB3-4F96-B1B8-5F27115AD3F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70CE81F-E1E2-4F46-B361-BE9CD7C73A14}" type="datetimeFigureOut">
              <a:rPr lang="zh-CN" altLang="en-US"/>
              <a:pPr>
                <a:defRPr/>
              </a:pPr>
              <a:t>2017/8/23</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F6039F6-588A-4DE6-96E0-BDB779136A6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AEB9BBB-CC03-4972-BED3-6D8075506BF0}" type="datetimeFigureOut">
              <a:rPr lang="zh-CN" altLang="en-US"/>
              <a:pPr>
                <a:defRPr/>
              </a:pPr>
              <a:t>2017/8/23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D8DBA99-8EAA-46C2-816E-B564C16382D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EFF6420-F6D5-4208-8E89-D8371DF41FE2}" type="datetimeFigureOut">
              <a:rPr lang="zh-CN" altLang="en-US"/>
              <a:pPr>
                <a:defRPr/>
              </a:pPr>
              <a:t>2017/8/23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A4C3B60-975E-4B14-A420-A973ED9792E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a:defRPr/>
            </a:pPr>
            <a:fld id="{25E8A8EB-4F80-47FE-B30D-98E8A17C4197}" type="datetimeFigureOut">
              <a:rPr lang="zh-CN" altLang="en-US"/>
              <a:pPr>
                <a:defRPr/>
              </a:pPr>
              <a:t>2017/8/23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FE01E453-C462-4DC2-83AA-0E0A95E459E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椭圆 1"/>
          <p:cNvSpPr>
            <a:spLocks noChangeArrowheads="1"/>
          </p:cNvSpPr>
          <p:nvPr/>
        </p:nvSpPr>
        <p:spPr bwMode="auto">
          <a:xfrm>
            <a:off x="4416425" y="4248150"/>
            <a:ext cx="2849563" cy="285115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1" name="椭圆 4"/>
          <p:cNvSpPr>
            <a:spLocks noChangeArrowheads="1"/>
          </p:cNvSpPr>
          <p:nvPr/>
        </p:nvSpPr>
        <p:spPr bwMode="auto">
          <a:xfrm>
            <a:off x="8478838" y="3106738"/>
            <a:ext cx="1036637" cy="103505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2" name="文本框 2"/>
          <p:cNvSpPr txBox="1">
            <a:spLocks noChangeArrowheads="1"/>
          </p:cNvSpPr>
          <p:nvPr/>
        </p:nvSpPr>
        <p:spPr bwMode="auto">
          <a:xfrm>
            <a:off x="2272030" y="1920875"/>
            <a:ext cx="7506970" cy="1322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sz="4000" b="1">
                <a:solidFill>
                  <a:schemeClr val="bg1"/>
                </a:solidFill>
                <a:latin typeface="微软雅黑" panose="020B0503020204020204" pitchFamily="34" charset="-122"/>
                <a:ea typeface="微软雅黑" panose="020B0503020204020204" pitchFamily="34" charset="-122"/>
              </a:rPr>
              <a:t>德州市社区养老信息化服务体系项目方案</a:t>
            </a:r>
            <a:endParaRPr lang="zh-CN" sz="3600" b="1">
              <a:solidFill>
                <a:schemeClr val="bg1"/>
              </a:solidFill>
              <a:latin typeface="微软雅黑" panose="020B0503020204020204" pitchFamily="34" charset="-122"/>
              <a:ea typeface="微软雅黑" panose="020B0503020204020204" pitchFamily="34" charset="-122"/>
            </a:endParaRPr>
          </a:p>
        </p:txBody>
      </p:sp>
      <p:cxnSp>
        <p:nvCxnSpPr>
          <p:cNvPr id="2053" name="直接连接符 6"/>
          <p:cNvCxnSpPr>
            <a:cxnSpLocks noChangeShapeType="1"/>
          </p:cNvCxnSpPr>
          <p:nvPr/>
        </p:nvCxnSpPr>
        <p:spPr bwMode="auto">
          <a:xfrm>
            <a:off x="4008438" y="3278188"/>
            <a:ext cx="4052887" cy="15875"/>
          </a:xfrm>
          <a:prstGeom prst="line">
            <a:avLst/>
          </a:prstGeom>
          <a:noFill/>
          <a:ln w="6350">
            <a:solidFill>
              <a:schemeClr val="bg1">
                <a:alpha val="63136"/>
              </a:schemeClr>
            </a:solidFill>
            <a:round/>
          </a:ln>
          <a:extLst>
            <a:ext uri="{909E8E84-426E-40DD-AFC4-6F175D3DCCD1}">
              <a14:hiddenFill xmlns:a14="http://schemas.microsoft.com/office/drawing/2010/main" xmlns="">
                <a:noFill/>
              </a14:hiddenFill>
            </a:ext>
          </a:extLst>
        </p:spPr>
      </p:cxnSp>
      <p:cxnSp>
        <p:nvCxnSpPr>
          <p:cNvPr id="2054" name="直接连接符 7"/>
          <p:cNvCxnSpPr>
            <a:cxnSpLocks noChangeShapeType="1"/>
          </p:cNvCxnSpPr>
          <p:nvPr/>
        </p:nvCxnSpPr>
        <p:spPr bwMode="auto">
          <a:xfrm>
            <a:off x="4438650" y="4548188"/>
            <a:ext cx="3363913" cy="0"/>
          </a:xfrm>
          <a:prstGeom prst="line">
            <a:avLst/>
          </a:prstGeom>
          <a:noFill/>
          <a:ln w="6350">
            <a:solidFill>
              <a:schemeClr val="bg1">
                <a:alpha val="63136"/>
              </a:schemeClr>
            </a:solidFill>
            <a:round/>
          </a:ln>
          <a:extLst>
            <a:ext uri="{909E8E84-426E-40DD-AFC4-6F175D3DCCD1}">
              <a14:hiddenFill xmlns:a14="http://schemas.microsoft.com/office/drawing/2010/main" xmlns="">
                <a:noFill/>
              </a14:hiddenFill>
            </a:ext>
          </a:extLst>
        </p:spPr>
      </p:cxnSp>
      <p:sp>
        <p:nvSpPr>
          <p:cNvPr id="2055" name="椭圆 8"/>
          <p:cNvSpPr>
            <a:spLocks noChangeArrowheads="1"/>
          </p:cNvSpPr>
          <p:nvPr/>
        </p:nvSpPr>
        <p:spPr bwMode="auto">
          <a:xfrm>
            <a:off x="5875338" y="3133725"/>
            <a:ext cx="315912" cy="31591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7" name="文本框 17"/>
          <p:cNvSpPr txBox="1">
            <a:spLocks noChangeArrowheads="1"/>
          </p:cNvSpPr>
          <p:nvPr/>
        </p:nvSpPr>
        <p:spPr bwMode="auto">
          <a:xfrm>
            <a:off x="4572000" y="3833813"/>
            <a:ext cx="32305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报告人：李萌</a:t>
            </a:r>
          </a:p>
        </p:txBody>
      </p:sp>
      <p:sp>
        <p:nvSpPr>
          <p:cNvPr id="2058" name="椭圆 20"/>
          <p:cNvSpPr>
            <a:spLocks noChangeArrowheads="1"/>
          </p:cNvSpPr>
          <p:nvPr/>
        </p:nvSpPr>
        <p:spPr bwMode="auto">
          <a:xfrm>
            <a:off x="5875338" y="4397375"/>
            <a:ext cx="315912" cy="31432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59" name="椭圆 21"/>
          <p:cNvSpPr>
            <a:spLocks noChangeArrowheads="1"/>
          </p:cNvSpPr>
          <p:nvPr/>
        </p:nvSpPr>
        <p:spPr bwMode="auto">
          <a:xfrm>
            <a:off x="6315393" y="3449638"/>
            <a:ext cx="1844675" cy="1844675"/>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0" name="椭圆 22"/>
          <p:cNvSpPr>
            <a:spLocks noChangeArrowheads="1"/>
          </p:cNvSpPr>
          <p:nvPr/>
        </p:nvSpPr>
        <p:spPr bwMode="auto">
          <a:xfrm>
            <a:off x="8285163" y="4383088"/>
            <a:ext cx="668337" cy="668337"/>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1" name="椭圆 23"/>
          <p:cNvSpPr>
            <a:spLocks noChangeArrowheads="1"/>
          </p:cNvSpPr>
          <p:nvPr/>
        </p:nvSpPr>
        <p:spPr bwMode="auto">
          <a:xfrm>
            <a:off x="9880600" y="3879850"/>
            <a:ext cx="1349375" cy="1349375"/>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2" name="椭圆 24"/>
          <p:cNvSpPr>
            <a:spLocks noChangeArrowheads="1"/>
          </p:cNvSpPr>
          <p:nvPr/>
        </p:nvSpPr>
        <p:spPr bwMode="auto">
          <a:xfrm>
            <a:off x="8748713" y="5305425"/>
            <a:ext cx="425450" cy="42545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3" name="椭圆 25"/>
          <p:cNvSpPr>
            <a:spLocks noChangeArrowheads="1"/>
          </p:cNvSpPr>
          <p:nvPr/>
        </p:nvSpPr>
        <p:spPr bwMode="auto">
          <a:xfrm>
            <a:off x="7421563" y="5730875"/>
            <a:ext cx="1727200" cy="172720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4" name="椭圆 26"/>
          <p:cNvSpPr>
            <a:spLocks noChangeArrowheads="1"/>
          </p:cNvSpPr>
          <p:nvPr/>
        </p:nvSpPr>
        <p:spPr bwMode="auto">
          <a:xfrm>
            <a:off x="10161588" y="2574925"/>
            <a:ext cx="639762" cy="638175"/>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5" name="椭圆 27"/>
          <p:cNvSpPr>
            <a:spLocks noChangeArrowheads="1"/>
          </p:cNvSpPr>
          <p:nvPr/>
        </p:nvSpPr>
        <p:spPr bwMode="auto">
          <a:xfrm>
            <a:off x="10566400" y="4184650"/>
            <a:ext cx="1974850" cy="1976438"/>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6" name="椭圆 28"/>
          <p:cNvSpPr>
            <a:spLocks noChangeArrowheads="1"/>
          </p:cNvSpPr>
          <p:nvPr/>
        </p:nvSpPr>
        <p:spPr bwMode="auto">
          <a:xfrm>
            <a:off x="9347200" y="6037263"/>
            <a:ext cx="1387475" cy="1387475"/>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7" name="椭圆 29"/>
          <p:cNvSpPr>
            <a:spLocks noChangeArrowheads="1"/>
          </p:cNvSpPr>
          <p:nvPr/>
        </p:nvSpPr>
        <p:spPr bwMode="auto">
          <a:xfrm>
            <a:off x="11207750" y="6180138"/>
            <a:ext cx="1968500" cy="196850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8" name="椭圆 30"/>
          <p:cNvSpPr>
            <a:spLocks noChangeArrowheads="1"/>
          </p:cNvSpPr>
          <p:nvPr/>
        </p:nvSpPr>
        <p:spPr bwMode="auto">
          <a:xfrm>
            <a:off x="9428163" y="3906838"/>
            <a:ext cx="468312" cy="468312"/>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69" name="椭圆 31"/>
          <p:cNvSpPr>
            <a:spLocks noChangeArrowheads="1"/>
          </p:cNvSpPr>
          <p:nvPr/>
        </p:nvSpPr>
        <p:spPr bwMode="auto">
          <a:xfrm>
            <a:off x="9134475" y="4675188"/>
            <a:ext cx="792163" cy="793750"/>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70" name="椭圆 32"/>
          <p:cNvSpPr>
            <a:spLocks noChangeArrowheads="1"/>
          </p:cNvSpPr>
          <p:nvPr/>
        </p:nvSpPr>
        <p:spPr bwMode="auto">
          <a:xfrm>
            <a:off x="10004425" y="5507038"/>
            <a:ext cx="334963" cy="334962"/>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071" name="椭圆 33"/>
          <p:cNvSpPr>
            <a:spLocks noChangeArrowheads="1"/>
          </p:cNvSpPr>
          <p:nvPr/>
        </p:nvSpPr>
        <p:spPr bwMode="auto">
          <a:xfrm>
            <a:off x="11468100" y="3251200"/>
            <a:ext cx="469900" cy="468313"/>
          </a:xfrm>
          <a:prstGeom prst="ellipse">
            <a:avLst/>
          </a:prstGeom>
          <a:solidFill>
            <a:schemeClr val="bg1">
              <a:alpha val="36862"/>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17957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2.1.1“</a:t>
            </a:r>
            <a:r>
              <a:rPr lang="zh-CN" altLang="en-US" sz="2800">
                <a:solidFill>
                  <a:schemeClr val="bg1"/>
                </a:solidFill>
                <a:latin typeface="微软雅黑" panose="020B0503020204020204" pitchFamily="34" charset="-122"/>
                <a:ea typeface="微软雅黑" panose="020B0503020204020204" pitchFamily="34" charset="-122"/>
              </a:rPr>
              <a:t>笔墨瀚海</a:t>
            </a:r>
            <a:r>
              <a:rPr lang="en-US" altLang="zh-CN" sz="2800">
                <a:solidFill>
                  <a:schemeClr val="bg1"/>
                </a:solidFill>
                <a:latin typeface="微软雅黑" panose="020B0503020204020204" pitchFamily="34" charset="-122"/>
                <a:ea typeface="微软雅黑" panose="020B0503020204020204" pitchFamily="34" charset="-122"/>
              </a:rPr>
              <a:t>”</a:t>
            </a:r>
            <a:r>
              <a:rPr lang="zh-CN" altLang="en-US" sz="2800">
                <a:solidFill>
                  <a:schemeClr val="bg1"/>
                </a:solidFill>
                <a:latin typeface="微软雅黑" panose="020B0503020204020204" pitchFamily="34" charset="-122"/>
                <a:ea typeface="微软雅黑" panose="020B0503020204020204" pitchFamily="34" charset="-122"/>
              </a:rPr>
              <a:t>书画室</a:t>
            </a:r>
          </a:p>
        </p:txBody>
      </p:sp>
      <p:sp>
        <p:nvSpPr>
          <p:cNvPr id="19460" name="矩形 81"/>
          <p:cNvSpPr>
            <a:spLocks noChangeArrowheads="1"/>
          </p:cNvSpPr>
          <p:nvPr/>
        </p:nvSpPr>
        <p:spPr bwMode="auto">
          <a:xfrm>
            <a:off x="296100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图片1.png图片1"/>
          <p:cNvPicPr preferRelativeResize="0">
            <a:picLocks noChangeAspect="1" noChangeArrowheads="1"/>
          </p:cNvPicPr>
          <p:nvPr/>
        </p:nvPicPr>
        <p:blipFill>
          <a:blip r:embed="rId2" cstate="print"/>
          <a:srcRect/>
          <a:stretch>
            <a:fillRect/>
          </a:stretch>
        </p:blipFill>
        <p:spPr bwMode="auto">
          <a:xfrm>
            <a:off x="3077845" y="1889760"/>
            <a:ext cx="5258435" cy="3178175"/>
          </a:xfrm>
          <a:prstGeom prst="rect">
            <a:avLst/>
          </a:prstGeom>
          <a:blipFill rotWithShape="1">
            <a:blip r:embed="rId2" cstate="print"/>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3890010" y="5541010"/>
            <a:ext cx="3655060" cy="398780"/>
          </a:xfrm>
          <a:prstGeom prst="rect">
            <a:avLst/>
          </a:prstGeom>
          <a:noFill/>
        </p:spPr>
        <p:txBody>
          <a:bodyPr wrap="square" rtlCol="0">
            <a:spAutoFit/>
          </a:bodyPr>
          <a:lstStyle/>
          <a:p>
            <a:pPr algn="ctr"/>
            <a:r>
              <a:rPr lang="zh-CN" altLang="en-US" sz="2000"/>
              <a:t>书画老师现场授课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17957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2.1.2“</a:t>
            </a:r>
            <a:r>
              <a:rPr lang="zh-CN" altLang="en-US" sz="2800">
                <a:solidFill>
                  <a:schemeClr val="bg1"/>
                </a:solidFill>
                <a:latin typeface="微软雅黑" panose="020B0503020204020204" pitchFamily="34" charset="-122"/>
                <a:ea typeface="微软雅黑" panose="020B0503020204020204" pitchFamily="34" charset="-122"/>
              </a:rPr>
              <a:t>舞动人生</a:t>
            </a:r>
            <a:r>
              <a:rPr lang="en-US" altLang="zh-CN" sz="2800">
                <a:solidFill>
                  <a:schemeClr val="bg1"/>
                </a:solidFill>
                <a:latin typeface="微软雅黑" panose="020B0503020204020204" pitchFamily="34" charset="-122"/>
                <a:ea typeface="微软雅黑" panose="020B0503020204020204" pitchFamily="34" charset="-122"/>
              </a:rPr>
              <a:t>”</a:t>
            </a:r>
            <a:r>
              <a:rPr lang="zh-CN" altLang="en-US" sz="2800">
                <a:solidFill>
                  <a:schemeClr val="bg1"/>
                </a:solidFill>
                <a:latin typeface="微软雅黑" panose="020B0503020204020204" pitchFamily="34" charset="-122"/>
                <a:ea typeface="微软雅黑" panose="020B0503020204020204" pitchFamily="34" charset="-122"/>
              </a:rPr>
              <a:t>舞蹈室</a:t>
            </a:r>
          </a:p>
        </p:txBody>
      </p:sp>
      <p:sp>
        <p:nvSpPr>
          <p:cNvPr id="19460" name="矩形 81"/>
          <p:cNvSpPr>
            <a:spLocks noChangeArrowheads="1"/>
          </p:cNvSpPr>
          <p:nvPr/>
        </p:nvSpPr>
        <p:spPr bwMode="auto">
          <a:xfrm>
            <a:off x="3340100" y="168021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AppData\Local\kingsoft\WPS Cloud Files\userdata\qing\filecache\老男人的云文档\图片2.png图片2"/>
          <p:cNvPicPr>
            <a:picLocks noChangeAspect="1" noChangeArrowheads="1"/>
          </p:cNvPicPr>
          <p:nvPr/>
        </p:nvPicPr>
        <p:blipFill>
          <a:blip r:embed="rId2" cstate="print"/>
          <a:srcRect/>
          <a:stretch>
            <a:fillRect/>
          </a:stretch>
        </p:blipFill>
        <p:spPr bwMode="auto">
          <a:xfrm>
            <a:off x="3453765" y="1780540"/>
            <a:ext cx="528447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4364990" y="5401945"/>
            <a:ext cx="3655060" cy="398780"/>
          </a:xfrm>
          <a:prstGeom prst="rect">
            <a:avLst/>
          </a:prstGeom>
          <a:noFill/>
        </p:spPr>
        <p:txBody>
          <a:bodyPr wrap="square" rtlCol="0">
            <a:spAutoFit/>
          </a:bodyPr>
          <a:lstStyle/>
          <a:p>
            <a:pPr algn="ctr"/>
            <a:r>
              <a:rPr lang="zh-CN" altLang="en-US" sz="2000"/>
              <a:t>舞蹈</a:t>
            </a:r>
            <a:r>
              <a:rPr lang="en-US" altLang="zh-CN" sz="2000"/>
              <a:t>/</a:t>
            </a:r>
            <a:r>
              <a:rPr lang="zh-CN" altLang="en-US" sz="2000"/>
              <a:t>太极</a:t>
            </a:r>
            <a:r>
              <a:rPr lang="en-US" altLang="zh-CN" sz="2000"/>
              <a:t>/</a:t>
            </a:r>
            <a:r>
              <a:rPr lang="zh-CN" altLang="en-US" sz="2000"/>
              <a:t>瑜伽老师现场授课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17957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2.1.3“</a:t>
            </a:r>
            <a:r>
              <a:rPr lang="zh-CN" altLang="en-US" sz="2800">
                <a:solidFill>
                  <a:schemeClr val="bg1"/>
                </a:solidFill>
                <a:latin typeface="微软雅黑" panose="020B0503020204020204" pitchFamily="34" charset="-122"/>
                <a:ea typeface="微软雅黑" panose="020B0503020204020204" pitchFamily="34" charset="-122"/>
              </a:rPr>
              <a:t>丝竹雅韵</a:t>
            </a:r>
            <a:r>
              <a:rPr lang="en-US" altLang="zh-CN" sz="2800">
                <a:solidFill>
                  <a:schemeClr val="bg1"/>
                </a:solidFill>
                <a:latin typeface="微软雅黑" panose="020B0503020204020204" pitchFamily="34" charset="-122"/>
                <a:ea typeface="微软雅黑" panose="020B0503020204020204" pitchFamily="34" charset="-122"/>
              </a:rPr>
              <a:t>”</a:t>
            </a:r>
            <a:r>
              <a:rPr lang="zh-CN" altLang="en-US" sz="2800">
                <a:solidFill>
                  <a:schemeClr val="bg1"/>
                </a:solidFill>
                <a:latin typeface="微软雅黑" panose="020B0503020204020204" pitchFamily="34" charset="-122"/>
                <a:ea typeface="微软雅黑" panose="020B0503020204020204" pitchFamily="34" charset="-122"/>
              </a:rPr>
              <a:t>乐器馆</a:t>
            </a:r>
          </a:p>
        </p:txBody>
      </p:sp>
      <p:sp>
        <p:nvSpPr>
          <p:cNvPr id="19460" name="矩形 81"/>
          <p:cNvSpPr>
            <a:spLocks noChangeArrowheads="1"/>
          </p:cNvSpPr>
          <p:nvPr/>
        </p:nvSpPr>
        <p:spPr bwMode="auto">
          <a:xfrm>
            <a:off x="3427095" y="178943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AppData\Local\kingsoft\WPS Cloud Files\userdata\qing\filecache\老男人的云文档\图片3.png图片3"/>
          <p:cNvPicPr>
            <a:picLocks noChangeAspect="1" noChangeArrowheads="1"/>
          </p:cNvPicPr>
          <p:nvPr/>
        </p:nvPicPr>
        <p:blipFill>
          <a:blip r:embed="rId2" cstate="print"/>
          <a:srcRect/>
          <a:stretch>
            <a:fillRect/>
          </a:stretch>
        </p:blipFill>
        <p:spPr bwMode="auto">
          <a:xfrm>
            <a:off x="3564890" y="1890395"/>
            <a:ext cx="523621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4355465" y="5485130"/>
            <a:ext cx="3655060" cy="398780"/>
          </a:xfrm>
          <a:prstGeom prst="rect">
            <a:avLst/>
          </a:prstGeom>
          <a:noFill/>
        </p:spPr>
        <p:txBody>
          <a:bodyPr wrap="square" rtlCol="0">
            <a:spAutoFit/>
          </a:bodyPr>
          <a:lstStyle/>
          <a:p>
            <a:pPr algn="ctr"/>
            <a:r>
              <a:rPr lang="zh-CN" altLang="en-US" sz="2000"/>
              <a:t>乐器老师现场授课</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17957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2.1.4“</a:t>
            </a:r>
            <a:r>
              <a:rPr lang="zh-CN" altLang="en-US" sz="2800">
                <a:solidFill>
                  <a:schemeClr val="bg1"/>
                </a:solidFill>
                <a:latin typeface="微软雅黑" panose="020B0503020204020204" pitchFamily="34" charset="-122"/>
                <a:ea typeface="微软雅黑" panose="020B0503020204020204" pitchFamily="34" charset="-122"/>
              </a:rPr>
              <a:t>巧手工坊</a:t>
            </a:r>
            <a:r>
              <a:rPr lang="en-US" altLang="zh-CN" sz="2800">
                <a:solidFill>
                  <a:schemeClr val="bg1"/>
                </a:solidFill>
                <a:latin typeface="微软雅黑" panose="020B0503020204020204" pitchFamily="34" charset="-122"/>
                <a:ea typeface="微软雅黑" panose="020B0503020204020204" pitchFamily="34" charset="-122"/>
              </a:rPr>
              <a:t>”</a:t>
            </a:r>
            <a:r>
              <a:rPr lang="zh-CN" altLang="en-US" sz="2800">
                <a:solidFill>
                  <a:schemeClr val="bg1"/>
                </a:solidFill>
                <a:latin typeface="微软雅黑" panose="020B0503020204020204" pitchFamily="34" charset="-122"/>
                <a:ea typeface="微软雅黑" panose="020B0503020204020204" pitchFamily="34" charset="-122"/>
              </a:rPr>
              <a:t>手工坊</a:t>
            </a:r>
          </a:p>
        </p:txBody>
      </p:sp>
      <p:sp>
        <p:nvSpPr>
          <p:cNvPr id="19460" name="矩形 81"/>
          <p:cNvSpPr>
            <a:spLocks noChangeArrowheads="1"/>
          </p:cNvSpPr>
          <p:nvPr/>
        </p:nvSpPr>
        <p:spPr bwMode="auto">
          <a:xfrm>
            <a:off x="360870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u=4052022997,1100378248&amp;fm=214&amp;gp=0.jpgu=4052022997,1100378248&amp;fm=214&amp;gp=0"/>
          <p:cNvPicPr preferRelativeResize="0">
            <a:picLocks noChangeAspect="1" noChangeArrowheads="1"/>
          </p:cNvPicPr>
          <p:nvPr/>
        </p:nvPicPr>
        <p:blipFill>
          <a:blip r:embed="rId2" cstate="print"/>
          <a:srcRect/>
          <a:stretch>
            <a:fillRect/>
          </a:stretch>
        </p:blipFill>
        <p:spPr bwMode="auto">
          <a:xfrm>
            <a:off x="3751580" y="1881505"/>
            <a:ext cx="5226050" cy="3178175"/>
          </a:xfrm>
          <a:prstGeom prst="rect">
            <a:avLst/>
          </a:prstGeom>
          <a:blipFill rotWithShape="1">
            <a:blip r:embed="rId2" cstate="print"/>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4537075" y="5471160"/>
            <a:ext cx="3655060" cy="398780"/>
          </a:xfrm>
          <a:prstGeom prst="rect">
            <a:avLst/>
          </a:prstGeom>
          <a:noFill/>
        </p:spPr>
        <p:txBody>
          <a:bodyPr wrap="square" rtlCol="0">
            <a:spAutoFit/>
          </a:bodyPr>
          <a:lstStyle/>
          <a:p>
            <a:pPr algn="ctr"/>
            <a:r>
              <a:rPr lang="zh-CN" altLang="en-US" sz="2000"/>
              <a:t>手工老师现场授课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321818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2.1.5 </a:t>
            </a:r>
            <a:r>
              <a:rPr lang="zh-CN" sz="2800">
                <a:solidFill>
                  <a:schemeClr val="bg1"/>
                </a:solidFill>
                <a:latin typeface="微软雅黑" panose="020B0503020204020204" pitchFamily="34" charset="-122"/>
                <a:ea typeface="微软雅黑" panose="020B0503020204020204" pitchFamily="34" charset="-122"/>
              </a:rPr>
              <a:t>多功能大讲堂</a:t>
            </a:r>
          </a:p>
        </p:txBody>
      </p:sp>
      <p:sp>
        <p:nvSpPr>
          <p:cNvPr id="19460" name="矩形 81"/>
          <p:cNvSpPr>
            <a:spLocks noChangeArrowheads="1"/>
          </p:cNvSpPr>
          <p:nvPr/>
        </p:nvSpPr>
        <p:spPr bwMode="auto">
          <a:xfrm>
            <a:off x="3538220" y="179006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791215_2011328201912_1.JPG791215_2011328201912_1"/>
          <p:cNvPicPr>
            <a:picLocks noChangeAspect="1" noChangeArrowheads="1"/>
          </p:cNvPicPr>
          <p:nvPr/>
        </p:nvPicPr>
        <p:blipFill>
          <a:blip r:embed="rId2" cstate="print"/>
          <a:srcRect/>
          <a:stretch>
            <a:fillRect/>
          </a:stretch>
        </p:blipFill>
        <p:spPr bwMode="auto">
          <a:xfrm>
            <a:off x="3662045" y="1891030"/>
            <a:ext cx="526415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4268470" y="5527040"/>
            <a:ext cx="3655060" cy="398780"/>
          </a:xfrm>
          <a:prstGeom prst="rect">
            <a:avLst/>
          </a:prstGeom>
          <a:noFill/>
        </p:spPr>
        <p:txBody>
          <a:bodyPr wrap="square" rtlCol="0">
            <a:spAutoFit/>
          </a:bodyPr>
          <a:lstStyle/>
          <a:p>
            <a:pPr algn="ctr"/>
            <a:r>
              <a:rPr lang="zh-CN" altLang="en-US" sz="2000"/>
              <a:t>讲座老师现场授课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503809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2.2.</a:t>
            </a:r>
            <a:r>
              <a:rPr lang="zh-CN" altLang="en-US" sz="2800">
                <a:solidFill>
                  <a:schemeClr val="bg1"/>
                </a:solidFill>
                <a:latin typeface="微软雅黑" panose="020B0503020204020204" pitchFamily="34" charset="-122"/>
                <a:ea typeface="微软雅黑" panose="020B0503020204020204" pitchFamily="34" charset="-122"/>
                <a:sym typeface="+mn-ea"/>
              </a:rPr>
              <a:t>独居空巢老人关怀慰问服务</a:t>
            </a: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2214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独居空巢老年人关怀慰问服务。为空巢老年人提供精神慰藉、紧急救助、事务代办、定期巡视等服务，解除空巢独居老年人的孤独感，及其儿女的后顾之忧。</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50577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rPr>
              <a:t>2.2 </a:t>
            </a:r>
            <a:r>
              <a:rPr lang="zh-CN" altLang="en-US" sz="2800">
                <a:solidFill>
                  <a:schemeClr val="bg1"/>
                </a:solidFill>
                <a:latin typeface="微软雅黑" panose="020B0503020204020204" pitchFamily="34" charset="-122"/>
                <a:ea typeface="微软雅黑" panose="020B0503020204020204" pitchFamily="34" charset="-122"/>
                <a:sym typeface="+mn-ea"/>
              </a:rPr>
              <a:t>独居空巢老人关怀慰问服务</a:t>
            </a:r>
            <a:endParaRPr lang="zh-CN" sz="2800">
              <a:solidFill>
                <a:schemeClr val="bg1"/>
              </a:solidFill>
              <a:latin typeface="微软雅黑" panose="020B0503020204020204" pitchFamily="34" charset="-122"/>
              <a:ea typeface="微软雅黑" panose="020B0503020204020204" pitchFamily="34" charset="-122"/>
            </a:endParaRPr>
          </a:p>
        </p:txBody>
      </p:sp>
      <p:sp>
        <p:nvSpPr>
          <p:cNvPr id="19460" name="矩形 81"/>
          <p:cNvSpPr>
            <a:spLocks noChangeArrowheads="1"/>
          </p:cNvSpPr>
          <p:nvPr/>
        </p:nvSpPr>
        <p:spPr bwMode="auto">
          <a:xfrm>
            <a:off x="38036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0035n6megy6JTq98ghRe3&amp;690.jpg0035n6megy6JTq98ghRe3&amp;690"/>
          <p:cNvPicPr>
            <a:picLocks noChangeAspect="1" noChangeArrowheads="1"/>
          </p:cNvPicPr>
          <p:nvPr/>
        </p:nvPicPr>
        <p:blipFill>
          <a:blip r:embed="rId2" cstate="print"/>
          <a:srcRect/>
          <a:stretch>
            <a:fillRect/>
          </a:stretch>
        </p:blipFill>
        <p:spPr bwMode="auto">
          <a:xfrm>
            <a:off x="549910" y="1889760"/>
            <a:ext cx="513080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81"/>
          <p:cNvSpPr>
            <a:spLocks noChangeArrowheads="1"/>
          </p:cNvSpPr>
          <p:nvPr/>
        </p:nvSpPr>
        <p:spPr bwMode="auto">
          <a:xfrm>
            <a:off x="6162675" y="178117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7" name="图片 82" descr="C:\Users\LP\Desktop\u=2098559127,1195105759&amp;fm=26&amp;gp=0.jpgu=2098559127,1195105759&amp;fm=26&amp;gp=0"/>
          <p:cNvPicPr>
            <a:picLocks noChangeAspect="1" noChangeArrowheads="1"/>
          </p:cNvPicPr>
          <p:nvPr/>
        </p:nvPicPr>
        <p:blipFill>
          <a:blip r:embed="rId3" cstate="print"/>
          <a:srcRect/>
          <a:stretch>
            <a:fillRect/>
          </a:stretch>
        </p:blipFill>
        <p:spPr bwMode="auto">
          <a:xfrm>
            <a:off x="6263640" y="1890395"/>
            <a:ext cx="5306695"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1309370" y="5541010"/>
            <a:ext cx="3655060" cy="398780"/>
          </a:xfrm>
          <a:prstGeom prst="rect">
            <a:avLst/>
          </a:prstGeom>
          <a:noFill/>
        </p:spPr>
        <p:txBody>
          <a:bodyPr wrap="square" rtlCol="0">
            <a:spAutoFit/>
          </a:bodyPr>
          <a:lstStyle/>
          <a:p>
            <a:pPr algn="ctr"/>
            <a:r>
              <a:rPr lang="zh-CN" altLang="en-US" sz="2000"/>
              <a:t>精神慰藉</a:t>
            </a:r>
          </a:p>
        </p:txBody>
      </p:sp>
      <p:sp>
        <p:nvSpPr>
          <p:cNvPr id="9" name="文本框 8"/>
          <p:cNvSpPr txBox="1"/>
          <p:nvPr/>
        </p:nvSpPr>
        <p:spPr>
          <a:xfrm>
            <a:off x="7091680" y="5541010"/>
            <a:ext cx="3655060" cy="398780"/>
          </a:xfrm>
          <a:prstGeom prst="rect">
            <a:avLst/>
          </a:prstGeom>
          <a:noFill/>
        </p:spPr>
        <p:txBody>
          <a:bodyPr wrap="square" rtlCol="0">
            <a:spAutoFit/>
          </a:bodyPr>
          <a:lstStyle/>
          <a:p>
            <a:pPr algn="ctr"/>
            <a:r>
              <a:rPr lang="zh-CN" altLang="en-US" sz="2000"/>
              <a:t>紧急救助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5057775" cy="95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2.2 </a:t>
            </a:r>
            <a:r>
              <a:rPr lang="zh-CN" altLang="en-US" sz="2800">
                <a:solidFill>
                  <a:schemeClr val="bg1"/>
                </a:solidFill>
                <a:latin typeface="微软雅黑" panose="020B0503020204020204" pitchFamily="34" charset="-122"/>
                <a:ea typeface="微软雅黑" panose="020B0503020204020204" pitchFamily="34" charset="-122"/>
                <a:sym typeface="+mn-ea"/>
              </a:rPr>
              <a:t>独居空巢老人关怀慰问服务</a:t>
            </a:r>
            <a:endParaRPr lang="zh-CN" sz="2800">
              <a:solidFill>
                <a:schemeClr val="bg1"/>
              </a:solidFill>
              <a:latin typeface="微软雅黑" panose="020B0503020204020204" pitchFamily="34" charset="-122"/>
              <a:ea typeface="微软雅黑" panose="020B0503020204020204" pitchFamily="34" charset="-122"/>
            </a:endParaRPr>
          </a:p>
          <a:p>
            <a:pPr eaLnBrk="1" hangingPunct="1"/>
            <a:endParaRPr lang="zh-CN" sz="2800">
              <a:solidFill>
                <a:schemeClr val="bg1"/>
              </a:solidFill>
              <a:latin typeface="微软雅黑" panose="020B0503020204020204" pitchFamily="34" charset="-122"/>
              <a:ea typeface="微软雅黑" panose="020B0503020204020204" pitchFamily="34" charset="-122"/>
            </a:endParaRPr>
          </a:p>
        </p:txBody>
      </p:sp>
      <p:sp>
        <p:nvSpPr>
          <p:cNvPr id="19460" name="矩形 81"/>
          <p:cNvSpPr>
            <a:spLocks noChangeArrowheads="1"/>
          </p:cNvSpPr>
          <p:nvPr/>
        </p:nvSpPr>
        <p:spPr bwMode="auto">
          <a:xfrm>
            <a:off x="38036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LOCAL201310111428000536592008393.JPGLOCAL201310111428000536592008393"/>
          <p:cNvPicPr>
            <a:picLocks noChangeAspect="1" noChangeArrowheads="1"/>
          </p:cNvPicPr>
          <p:nvPr/>
        </p:nvPicPr>
        <p:blipFill>
          <a:blip r:embed="rId2" cstate="print"/>
          <a:srcRect/>
          <a:stretch>
            <a:fillRect/>
          </a:stretch>
        </p:blipFill>
        <p:spPr bwMode="auto">
          <a:xfrm>
            <a:off x="497205" y="1889760"/>
            <a:ext cx="521970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81"/>
          <p:cNvSpPr>
            <a:spLocks noChangeArrowheads="1"/>
          </p:cNvSpPr>
          <p:nvPr/>
        </p:nvSpPr>
        <p:spPr bwMode="auto">
          <a:xfrm>
            <a:off x="6162675" y="178117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7" name="图片 82" descr="C:\Users\LP\Desktop\4817444226502929242.jpg4817444226502929242"/>
          <p:cNvPicPr>
            <a:picLocks noChangeAspect="1" noChangeArrowheads="1"/>
          </p:cNvPicPr>
          <p:nvPr/>
        </p:nvPicPr>
        <p:blipFill>
          <a:blip r:embed="rId3" cstate="print"/>
          <a:srcRect/>
          <a:stretch>
            <a:fillRect/>
          </a:stretch>
        </p:blipFill>
        <p:spPr bwMode="auto">
          <a:xfrm>
            <a:off x="6249035" y="1889760"/>
            <a:ext cx="5339715" cy="3178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1309370" y="5541010"/>
            <a:ext cx="3655060" cy="398780"/>
          </a:xfrm>
          <a:prstGeom prst="rect">
            <a:avLst/>
          </a:prstGeom>
          <a:noFill/>
        </p:spPr>
        <p:txBody>
          <a:bodyPr wrap="square" rtlCol="0">
            <a:spAutoFit/>
          </a:bodyPr>
          <a:lstStyle/>
          <a:p>
            <a:pPr algn="ctr"/>
            <a:r>
              <a:rPr lang="zh-CN" altLang="en-US" sz="2000"/>
              <a:t>事务代办</a:t>
            </a:r>
          </a:p>
        </p:txBody>
      </p:sp>
      <p:sp>
        <p:nvSpPr>
          <p:cNvPr id="9" name="文本框 8"/>
          <p:cNvSpPr txBox="1"/>
          <p:nvPr/>
        </p:nvSpPr>
        <p:spPr>
          <a:xfrm>
            <a:off x="7090410" y="5541010"/>
            <a:ext cx="3655060" cy="398780"/>
          </a:xfrm>
          <a:prstGeom prst="rect">
            <a:avLst/>
          </a:prstGeom>
          <a:noFill/>
        </p:spPr>
        <p:txBody>
          <a:bodyPr wrap="square" rtlCol="0">
            <a:spAutoFit/>
          </a:bodyPr>
          <a:lstStyle/>
          <a:p>
            <a:pPr algn="ctr"/>
            <a:r>
              <a:rPr lang="zh-CN" altLang="en-US" sz="2000"/>
              <a:t>定期巡视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47021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2.3 </a:t>
            </a:r>
            <a:r>
              <a:rPr lang="zh-CN" altLang="en-US" sz="2800">
                <a:solidFill>
                  <a:schemeClr val="bg1"/>
                </a:solidFill>
                <a:latin typeface="微软雅黑" panose="020B0503020204020204" pitchFamily="34" charset="-122"/>
                <a:ea typeface="微软雅黑" panose="020B0503020204020204" pitchFamily="34" charset="-122"/>
                <a:sym typeface="+mn-ea"/>
              </a:rPr>
              <a:t>失智老年人定位救援服务</a:t>
            </a: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2658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失智老年人定位救援服务。为失智老年人及家庭提供居住监视、室内安全巡视、GPS定位、紧急救援服务。最大程度地保障失智老年人安全，极大地解放失智老年人家庭的困扰</a:t>
            </a:r>
            <a:r>
              <a:rPr 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702175" cy="1383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2.3 </a:t>
            </a:r>
            <a:r>
              <a:rPr lang="zh-CN" altLang="en-US" sz="2800">
                <a:solidFill>
                  <a:schemeClr val="bg1"/>
                </a:solidFill>
                <a:latin typeface="微软雅黑" panose="020B0503020204020204" pitchFamily="34" charset="-122"/>
                <a:ea typeface="微软雅黑" panose="020B0503020204020204" pitchFamily="34" charset="-122"/>
                <a:sym typeface="+mn-ea"/>
              </a:rPr>
              <a:t>失智老年人定位救援服务</a:t>
            </a:r>
          </a:p>
          <a:p>
            <a:pPr algn="l" eaLnBrk="1" hangingPunct="1"/>
            <a:endParaRPr lang="zh-CN" sz="2800">
              <a:solidFill>
                <a:schemeClr val="bg1"/>
              </a:solidFill>
              <a:latin typeface="微软雅黑" panose="020B0503020204020204" pitchFamily="34" charset="-122"/>
              <a:ea typeface="微软雅黑" panose="020B0503020204020204" pitchFamily="34" charset="-122"/>
            </a:endParaRPr>
          </a:p>
          <a:p>
            <a:pPr eaLnBrk="1" hangingPunct="1"/>
            <a:endParaRPr lang="zh-CN" sz="2800">
              <a:solidFill>
                <a:schemeClr val="bg1"/>
              </a:solidFill>
              <a:latin typeface="微软雅黑" panose="020B0503020204020204" pitchFamily="34" charset="-122"/>
              <a:ea typeface="微软雅黑" panose="020B0503020204020204" pitchFamily="34" charset="-122"/>
            </a:endParaRPr>
          </a:p>
        </p:txBody>
      </p:sp>
      <p:sp>
        <p:nvSpPr>
          <p:cNvPr id="19460" name="矩形 81"/>
          <p:cNvSpPr>
            <a:spLocks noChangeArrowheads="1"/>
          </p:cNvSpPr>
          <p:nvPr/>
        </p:nvSpPr>
        <p:spPr bwMode="auto">
          <a:xfrm>
            <a:off x="38036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getpicture.jpggetpicture"/>
          <p:cNvPicPr>
            <a:picLocks noChangeAspect="1" noChangeArrowheads="1"/>
          </p:cNvPicPr>
          <p:nvPr/>
        </p:nvPicPr>
        <p:blipFill>
          <a:blip r:embed="rId2" cstate="print"/>
          <a:srcRect/>
          <a:stretch>
            <a:fillRect/>
          </a:stretch>
        </p:blipFill>
        <p:spPr bwMode="auto">
          <a:xfrm>
            <a:off x="466725" y="1890395"/>
            <a:ext cx="5339715" cy="3177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81"/>
          <p:cNvSpPr>
            <a:spLocks noChangeArrowheads="1"/>
          </p:cNvSpPr>
          <p:nvPr/>
        </p:nvSpPr>
        <p:spPr bwMode="auto">
          <a:xfrm>
            <a:off x="6162675" y="178117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7" name="图片 82" descr="C:\Users\LP\Desktop\chean11417881092.jpgchean11417881092"/>
          <p:cNvPicPr>
            <a:picLocks noChangeAspect="1" noChangeArrowheads="1"/>
          </p:cNvPicPr>
          <p:nvPr/>
        </p:nvPicPr>
        <p:blipFill>
          <a:blip r:embed="rId3" cstate="print"/>
          <a:srcRect/>
          <a:stretch>
            <a:fillRect/>
          </a:stretch>
        </p:blipFill>
        <p:spPr bwMode="auto">
          <a:xfrm>
            <a:off x="6283960" y="1890395"/>
            <a:ext cx="5248275"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1309370" y="5541010"/>
            <a:ext cx="3655060" cy="398780"/>
          </a:xfrm>
          <a:prstGeom prst="rect">
            <a:avLst/>
          </a:prstGeom>
          <a:noFill/>
        </p:spPr>
        <p:txBody>
          <a:bodyPr wrap="square" rtlCol="0">
            <a:spAutoFit/>
          </a:bodyPr>
          <a:lstStyle/>
          <a:p>
            <a:pPr algn="ctr"/>
            <a:r>
              <a:rPr lang="zh-CN" altLang="en-US" sz="2000"/>
              <a:t>安全巡视</a:t>
            </a:r>
          </a:p>
        </p:txBody>
      </p:sp>
      <p:sp>
        <p:nvSpPr>
          <p:cNvPr id="9" name="文本框 8"/>
          <p:cNvSpPr txBox="1"/>
          <p:nvPr/>
        </p:nvSpPr>
        <p:spPr>
          <a:xfrm>
            <a:off x="7090410" y="5541010"/>
            <a:ext cx="3655060" cy="398780"/>
          </a:xfrm>
          <a:prstGeom prst="rect">
            <a:avLst/>
          </a:prstGeom>
          <a:noFill/>
        </p:spPr>
        <p:txBody>
          <a:bodyPr wrap="square" rtlCol="0">
            <a:spAutoFit/>
          </a:bodyPr>
          <a:lstStyle/>
          <a:p>
            <a:pPr algn="ctr"/>
            <a:r>
              <a:rPr lang="en-US" altLang="zh-CN" sz="2000"/>
              <a:t>GPS</a:t>
            </a:r>
            <a:r>
              <a:rPr lang="zh-CN" altLang="en-US" sz="2000"/>
              <a:t>定位救援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
          <p:cNvGrpSpPr/>
          <p:nvPr/>
        </p:nvGrpSpPr>
        <p:grpSpPr bwMode="auto">
          <a:xfrm>
            <a:off x="546100" y="393700"/>
            <a:ext cx="584200" cy="549275"/>
            <a:chOff x="0" y="0"/>
            <a:chExt cx="648285" cy="609713"/>
          </a:xfrm>
        </p:grpSpPr>
        <p:grpSp>
          <p:nvGrpSpPr>
            <p:cNvPr id="4110" name="组合 2"/>
            <p:cNvGrpSpPr/>
            <p:nvPr/>
          </p:nvGrpSpPr>
          <p:grpSpPr bwMode="auto">
            <a:xfrm>
              <a:off x="0" y="0"/>
              <a:ext cx="432385" cy="432385"/>
              <a:chOff x="0" y="0"/>
              <a:chExt cx="4004677" cy="4004677"/>
            </a:xfrm>
          </p:grpSpPr>
          <p:grpSp>
            <p:nvGrpSpPr>
              <p:cNvPr id="4163" name="组合 55"/>
              <p:cNvGrpSpPr/>
              <p:nvPr/>
            </p:nvGrpSpPr>
            <p:grpSpPr bwMode="auto">
              <a:xfrm>
                <a:off x="190939" y="246027"/>
                <a:ext cx="3606099" cy="3570272"/>
                <a:chOff x="0" y="0"/>
                <a:chExt cx="3606099" cy="3570272"/>
              </a:xfrm>
            </p:grpSpPr>
            <p:sp>
              <p:nvSpPr>
                <p:cNvPr id="4184"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5"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6"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7"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64"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5"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6"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7"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8"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9"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0"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1"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2"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3"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4"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5"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6"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7"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8"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9"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0"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1"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2"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3"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4111" name="组合 3"/>
            <p:cNvGrpSpPr/>
            <p:nvPr/>
          </p:nvGrpSpPr>
          <p:grpSpPr bwMode="auto">
            <a:xfrm>
              <a:off x="215900" y="0"/>
              <a:ext cx="432385" cy="432385"/>
              <a:chOff x="0" y="0"/>
              <a:chExt cx="4004677" cy="4004677"/>
            </a:xfrm>
          </p:grpSpPr>
          <p:grpSp>
            <p:nvGrpSpPr>
              <p:cNvPr id="4138" name="组合 30"/>
              <p:cNvGrpSpPr/>
              <p:nvPr/>
            </p:nvGrpSpPr>
            <p:grpSpPr bwMode="auto">
              <a:xfrm>
                <a:off x="190939" y="246027"/>
                <a:ext cx="3606099" cy="3570272"/>
                <a:chOff x="0" y="0"/>
                <a:chExt cx="3606099" cy="3570272"/>
              </a:xfrm>
            </p:grpSpPr>
            <p:sp>
              <p:nvSpPr>
                <p:cNvPr id="4159"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0"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1"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2"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39"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0"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1"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2"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3"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4"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5"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6"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7"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8"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9"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0"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1"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2"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3"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4"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5"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6"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7"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8"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4112" name="组合 4"/>
            <p:cNvGrpSpPr/>
            <p:nvPr/>
          </p:nvGrpSpPr>
          <p:grpSpPr bwMode="auto">
            <a:xfrm>
              <a:off x="115763" y="177328"/>
              <a:ext cx="432385" cy="432385"/>
              <a:chOff x="0" y="0"/>
              <a:chExt cx="4004677" cy="4004677"/>
            </a:xfrm>
          </p:grpSpPr>
          <p:grpSp>
            <p:nvGrpSpPr>
              <p:cNvPr id="4113" name="组合 5"/>
              <p:cNvGrpSpPr/>
              <p:nvPr/>
            </p:nvGrpSpPr>
            <p:grpSpPr bwMode="auto">
              <a:xfrm>
                <a:off x="190939" y="246027"/>
                <a:ext cx="3606099" cy="3570272"/>
                <a:chOff x="0" y="0"/>
                <a:chExt cx="3606099" cy="3570272"/>
              </a:xfrm>
            </p:grpSpPr>
            <p:sp>
              <p:nvSpPr>
                <p:cNvPr id="4134"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5"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6"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7"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14"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5"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6"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7"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8"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9"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0"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1"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2"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3"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4"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5"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6"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7"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8"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9"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0"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1"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2"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3"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4099" name="矩形 80"/>
          <p:cNvSpPr>
            <a:spLocks noChangeArrowheads="1"/>
          </p:cNvSpPr>
          <p:nvPr/>
        </p:nvSpPr>
        <p:spPr bwMode="auto">
          <a:xfrm>
            <a:off x="1225550" y="411163"/>
            <a:ext cx="89408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目录</a:t>
            </a:r>
          </a:p>
        </p:txBody>
      </p:sp>
      <p:sp>
        <p:nvSpPr>
          <p:cNvPr id="4100" name="椭圆 81"/>
          <p:cNvSpPr>
            <a:spLocks noChangeArrowheads="1"/>
          </p:cNvSpPr>
          <p:nvPr/>
        </p:nvSpPr>
        <p:spPr bwMode="auto">
          <a:xfrm>
            <a:off x="6164263" y="2152650"/>
            <a:ext cx="2139950" cy="2141538"/>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1" name="图片 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9988" y="2238375"/>
            <a:ext cx="196850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椭圆 83"/>
          <p:cNvSpPr>
            <a:spLocks noChangeArrowheads="1"/>
          </p:cNvSpPr>
          <p:nvPr/>
        </p:nvSpPr>
        <p:spPr bwMode="auto">
          <a:xfrm>
            <a:off x="8624888" y="2152650"/>
            <a:ext cx="2141537" cy="2141538"/>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3" name="图片 8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12200" y="2238375"/>
            <a:ext cx="1966913"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4" name="椭圆 85"/>
          <p:cNvSpPr>
            <a:spLocks noChangeArrowheads="1"/>
          </p:cNvSpPr>
          <p:nvPr/>
        </p:nvSpPr>
        <p:spPr bwMode="auto">
          <a:xfrm>
            <a:off x="3702050" y="2152650"/>
            <a:ext cx="2141538" cy="2141538"/>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5" name="图片 8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9363" y="2238375"/>
            <a:ext cx="196850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6" name="椭圆 87"/>
          <p:cNvSpPr>
            <a:spLocks noChangeArrowheads="1"/>
          </p:cNvSpPr>
          <p:nvPr/>
        </p:nvSpPr>
        <p:spPr bwMode="auto">
          <a:xfrm>
            <a:off x="1241425" y="2152650"/>
            <a:ext cx="2141538" cy="2141538"/>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7" name="图片 8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27150" y="2238375"/>
            <a:ext cx="196850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文本框 174"/>
          <p:cNvSpPr txBox="1">
            <a:spLocks noChangeArrowheads="1"/>
          </p:cNvSpPr>
          <p:nvPr/>
        </p:nvSpPr>
        <p:spPr bwMode="auto">
          <a:xfrm>
            <a:off x="1101725" y="4415155"/>
            <a:ext cx="246062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a:t>
            </a:r>
            <a:r>
              <a:rPr lang="zh-CN" altLang="en-US" sz="2800" b="1">
                <a:solidFill>
                  <a:schemeClr val="bg1"/>
                </a:solidFill>
                <a:latin typeface="微软雅黑" panose="020B0503020204020204" pitchFamily="34" charset="-122"/>
                <a:ea typeface="微软雅黑" panose="020B0503020204020204" pitchFamily="34" charset="-122"/>
              </a:rPr>
              <a:t>、项目背景</a:t>
            </a:r>
          </a:p>
        </p:txBody>
      </p:sp>
      <p:sp>
        <p:nvSpPr>
          <p:cNvPr id="2" name="文本框 174"/>
          <p:cNvSpPr txBox="1">
            <a:spLocks noChangeArrowheads="1"/>
          </p:cNvSpPr>
          <p:nvPr/>
        </p:nvSpPr>
        <p:spPr bwMode="auto">
          <a:xfrm>
            <a:off x="3569970" y="4415155"/>
            <a:ext cx="246062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2</a:t>
            </a:r>
            <a:r>
              <a:rPr lang="zh-CN" altLang="en-US" sz="2800" b="1">
                <a:solidFill>
                  <a:schemeClr val="bg1"/>
                </a:solidFill>
                <a:latin typeface="微软雅黑" panose="020B0503020204020204" pitchFamily="34" charset="-122"/>
                <a:ea typeface="微软雅黑" panose="020B0503020204020204" pitchFamily="34" charset="-122"/>
              </a:rPr>
              <a:t>、项目内容</a:t>
            </a:r>
          </a:p>
        </p:txBody>
      </p:sp>
      <p:sp>
        <p:nvSpPr>
          <p:cNvPr id="4" name="文本框 174"/>
          <p:cNvSpPr txBox="1">
            <a:spLocks noChangeArrowheads="1"/>
          </p:cNvSpPr>
          <p:nvPr/>
        </p:nvSpPr>
        <p:spPr bwMode="auto">
          <a:xfrm>
            <a:off x="6024245" y="4415155"/>
            <a:ext cx="246062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b="1">
                <a:solidFill>
                  <a:schemeClr val="bg1"/>
                </a:solidFill>
                <a:latin typeface="微软雅黑" panose="020B0503020204020204" pitchFamily="34" charset="-122"/>
                <a:ea typeface="微软雅黑" panose="020B0503020204020204" pitchFamily="34" charset="-122"/>
              </a:rPr>
              <a:t>3</a:t>
            </a:r>
            <a:r>
              <a:rPr lang="zh-CN" altLang="en-US" sz="2800" b="1">
                <a:solidFill>
                  <a:schemeClr val="bg1"/>
                </a:solidFill>
                <a:latin typeface="微软雅黑" panose="020B0503020204020204" pitchFamily="34" charset="-122"/>
                <a:ea typeface="微软雅黑" panose="020B0503020204020204" pitchFamily="34" charset="-122"/>
              </a:rPr>
              <a:t>、项目创新</a:t>
            </a:r>
          </a:p>
        </p:txBody>
      </p:sp>
      <p:sp>
        <p:nvSpPr>
          <p:cNvPr id="5" name="文本框 174"/>
          <p:cNvSpPr txBox="1">
            <a:spLocks noChangeArrowheads="1"/>
          </p:cNvSpPr>
          <p:nvPr/>
        </p:nvSpPr>
        <p:spPr bwMode="auto">
          <a:xfrm>
            <a:off x="8451850" y="4415155"/>
            <a:ext cx="246062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800" b="1">
                <a:solidFill>
                  <a:schemeClr val="bg1"/>
                </a:solidFill>
                <a:latin typeface="微软雅黑" panose="020B0503020204020204" pitchFamily="34" charset="-122"/>
                <a:ea typeface="微软雅黑" panose="020B0503020204020204" pitchFamily="34" charset="-122"/>
              </a:rPr>
              <a:t>4</a:t>
            </a:r>
            <a:r>
              <a:rPr lang="zh-CN" altLang="en-US" sz="2800" b="1">
                <a:solidFill>
                  <a:schemeClr val="bg1"/>
                </a:solidFill>
                <a:latin typeface="微软雅黑" panose="020B0503020204020204" pitchFamily="34" charset="-122"/>
                <a:ea typeface="微软雅黑" panose="020B0503020204020204" pitchFamily="34" charset="-122"/>
              </a:rPr>
              <a:t>、项目推进</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
          <p:cNvGrpSpPr/>
          <p:nvPr/>
        </p:nvGrpSpPr>
        <p:grpSpPr bwMode="auto">
          <a:xfrm>
            <a:off x="546100" y="393700"/>
            <a:ext cx="584200" cy="549275"/>
            <a:chOff x="0" y="0"/>
            <a:chExt cx="648285" cy="609713"/>
          </a:xfrm>
        </p:grpSpPr>
        <p:grpSp>
          <p:nvGrpSpPr>
            <p:cNvPr id="4110" name="组合 2"/>
            <p:cNvGrpSpPr/>
            <p:nvPr/>
          </p:nvGrpSpPr>
          <p:grpSpPr bwMode="auto">
            <a:xfrm>
              <a:off x="0" y="0"/>
              <a:ext cx="432385" cy="432385"/>
              <a:chOff x="0" y="0"/>
              <a:chExt cx="4004677" cy="4004677"/>
            </a:xfrm>
          </p:grpSpPr>
          <p:grpSp>
            <p:nvGrpSpPr>
              <p:cNvPr id="4163" name="组合 55"/>
              <p:cNvGrpSpPr/>
              <p:nvPr/>
            </p:nvGrpSpPr>
            <p:grpSpPr bwMode="auto">
              <a:xfrm>
                <a:off x="190939" y="246027"/>
                <a:ext cx="3606099" cy="3570272"/>
                <a:chOff x="0" y="0"/>
                <a:chExt cx="3606099" cy="3570272"/>
              </a:xfrm>
            </p:grpSpPr>
            <p:sp>
              <p:nvSpPr>
                <p:cNvPr id="4184"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5"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6"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87"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64"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5"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6"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7"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8"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69"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0"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1"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2"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3"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4"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5"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6"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7"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8"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79"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0"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1"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2"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83"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4111" name="组合 3"/>
            <p:cNvGrpSpPr/>
            <p:nvPr/>
          </p:nvGrpSpPr>
          <p:grpSpPr bwMode="auto">
            <a:xfrm>
              <a:off x="215900" y="0"/>
              <a:ext cx="432385" cy="432385"/>
              <a:chOff x="0" y="0"/>
              <a:chExt cx="4004677" cy="4004677"/>
            </a:xfrm>
          </p:grpSpPr>
          <p:grpSp>
            <p:nvGrpSpPr>
              <p:cNvPr id="4138" name="组合 30"/>
              <p:cNvGrpSpPr/>
              <p:nvPr/>
            </p:nvGrpSpPr>
            <p:grpSpPr bwMode="auto">
              <a:xfrm>
                <a:off x="190939" y="246027"/>
                <a:ext cx="3606099" cy="3570272"/>
                <a:chOff x="0" y="0"/>
                <a:chExt cx="3606099" cy="3570272"/>
              </a:xfrm>
            </p:grpSpPr>
            <p:sp>
              <p:nvSpPr>
                <p:cNvPr id="4159"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0"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1"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62"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39"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0"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1"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2"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3"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4"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5"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6"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7"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8"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49"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0"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1"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2"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3"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4"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5"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6"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7"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58"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4112" name="组合 4"/>
            <p:cNvGrpSpPr/>
            <p:nvPr/>
          </p:nvGrpSpPr>
          <p:grpSpPr bwMode="auto">
            <a:xfrm>
              <a:off x="115763" y="177328"/>
              <a:ext cx="432385" cy="432385"/>
              <a:chOff x="0" y="0"/>
              <a:chExt cx="4004677" cy="4004677"/>
            </a:xfrm>
          </p:grpSpPr>
          <p:grpSp>
            <p:nvGrpSpPr>
              <p:cNvPr id="4113" name="组合 5"/>
              <p:cNvGrpSpPr/>
              <p:nvPr/>
            </p:nvGrpSpPr>
            <p:grpSpPr bwMode="auto">
              <a:xfrm>
                <a:off x="190939" y="246027"/>
                <a:ext cx="3606099" cy="3570272"/>
                <a:chOff x="0" y="0"/>
                <a:chExt cx="3606099" cy="3570272"/>
              </a:xfrm>
            </p:grpSpPr>
            <p:sp>
              <p:nvSpPr>
                <p:cNvPr id="4134"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5"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6"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4137"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4114"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5"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6"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7"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8"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19"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0"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1"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2"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3"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4"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5"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6"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7"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8"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29"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0"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1"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2"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33"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4099" name="矩形 80"/>
          <p:cNvSpPr>
            <a:spLocks noChangeArrowheads="1"/>
          </p:cNvSpPr>
          <p:nvPr/>
        </p:nvSpPr>
        <p:spPr bwMode="auto">
          <a:xfrm>
            <a:off x="1225550" y="411163"/>
            <a:ext cx="47021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2.3 </a:t>
            </a:r>
            <a:r>
              <a:rPr lang="zh-CN" altLang="en-US" sz="2800">
                <a:solidFill>
                  <a:schemeClr val="bg1"/>
                </a:solidFill>
                <a:latin typeface="微软雅黑" panose="020B0503020204020204" pitchFamily="34" charset="-122"/>
                <a:ea typeface="微软雅黑" panose="020B0503020204020204" pitchFamily="34" charset="-122"/>
              </a:rPr>
              <a:t>失智老年人定位救援服务</a:t>
            </a:r>
          </a:p>
        </p:txBody>
      </p:sp>
      <p:pic>
        <p:nvPicPr>
          <p:cNvPr id="4105" name="图片 86" descr="C:\Users\Administrator\Desktop\下载 (1).png下载 (1)"/>
          <p:cNvPicPr>
            <a:picLocks noChangeAspect="1" noChangeArrowheads="1"/>
          </p:cNvPicPr>
          <p:nvPr/>
        </p:nvPicPr>
        <p:blipFill>
          <a:blip r:embed="rId2" cstate="print"/>
          <a:srcRect/>
          <a:stretch>
            <a:fillRect/>
          </a:stretch>
        </p:blipFill>
        <p:spPr bwMode="auto">
          <a:xfrm>
            <a:off x="6868160" y="1092835"/>
            <a:ext cx="3602990" cy="20796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图片 88" descr="C:\Users\Administrator\Desktop\下载.png下载"/>
          <p:cNvPicPr>
            <a:picLocks noChangeAspect="1" noChangeArrowheads="1"/>
          </p:cNvPicPr>
          <p:nvPr/>
        </p:nvPicPr>
        <p:blipFill>
          <a:blip r:embed="rId3" cstate="print"/>
          <a:srcRect/>
          <a:stretch>
            <a:fillRect/>
          </a:stretch>
        </p:blipFill>
        <p:spPr bwMode="auto">
          <a:xfrm>
            <a:off x="1529080" y="995680"/>
            <a:ext cx="3641090" cy="209677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8" name="矩形 89"/>
          <p:cNvSpPr>
            <a:spLocks noChangeArrowheads="1"/>
          </p:cNvSpPr>
          <p:nvPr/>
        </p:nvSpPr>
        <p:spPr bwMode="auto">
          <a:xfrm>
            <a:off x="546100" y="3388360"/>
            <a:ext cx="11250930" cy="3299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360老人手环采用瑞士高端芯片，通过GPS、WiFi、基站和重力感应等多重定位技术，定位非常精准，即使老人在建筑物里面也能准确显示位置。每15s手环会自动更新一次老人的定位，实时描绘老人动态轨迹，而且还可以为老人设置一个“安全区域”，当老人离开这个范围时，就会触发警报通知紧急联系人，家人就可以通过“360老人卫士”APP查看老人的行动轨迹或者给手表拨打电话。</a:t>
            </a:r>
          </a:p>
          <a:p>
            <a:pPr defTabSz="1216025" eaLnBrk="1" hangingPunct="1">
              <a:lnSpc>
                <a:spcPct val="120000"/>
              </a:lnSpc>
              <a:spcBef>
                <a:spcPct val="20000"/>
              </a:spcBef>
            </a:pP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同时这款产品也同样适用于所有需要远程照顾和关心的老人。除定位功能外，360老人手环还具备双向通话、紧急联系人通报及“监听”功能。双向通话功能下，子女不仅可以通过“360老人卫士”APP与手表进行通话或者语音、文字和表情，老人们也可以通过手表给子女拨打电话，表达关心与问候。除了常规的联系人以外，360老人手环还能设置一个紧急联系人，手环大屏幕会显示紧急联系人的信息，当老人遇到危险或者意外走失的时候，可一键拨打紧急联系人号码，未接通时会将老人所在的位置信息以短信的形式发给紧急联系人，第一时间解救老人；监听功能则是为了能够让子女随时了解老人的健康情况，接收、感知老人周围的声音和周遭的环境，以判断老人是否需要近距离照顾。</a:t>
            </a:r>
          </a:p>
          <a:p>
            <a:pPr defTabSz="1216025" eaLnBrk="1" hangingPunct="1">
              <a:lnSpc>
                <a:spcPct val="120000"/>
              </a:lnSpc>
              <a:spcBef>
                <a:spcPct val="20000"/>
              </a:spcBef>
            </a:pPr>
            <a:endPar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7021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2.3 </a:t>
            </a:r>
            <a:r>
              <a:rPr lang="zh-CN" altLang="en-US" sz="2800">
                <a:solidFill>
                  <a:schemeClr val="bg1"/>
                </a:solidFill>
                <a:latin typeface="微软雅黑" panose="020B0503020204020204" pitchFamily="34" charset="-122"/>
                <a:ea typeface="微软雅黑" panose="020B0503020204020204" pitchFamily="34" charset="-122"/>
              </a:rPr>
              <a:t>失智老年人定位救援服务</a:t>
            </a:r>
          </a:p>
        </p:txBody>
      </p:sp>
      <p:sp>
        <p:nvSpPr>
          <p:cNvPr id="19460" name="矩形 81"/>
          <p:cNvSpPr>
            <a:spLocks noChangeArrowheads="1"/>
          </p:cNvSpPr>
          <p:nvPr/>
        </p:nvSpPr>
        <p:spPr bwMode="auto">
          <a:xfrm>
            <a:off x="6236335" y="1748790"/>
            <a:ext cx="5367655" cy="361061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Administrator\Desktop\下载 (2).png下载 (2)">
            <a:hlinkClick r:id="rId2" action="ppaction://hlinksldjump"/>
          </p:cNvPr>
          <p:cNvPicPr>
            <a:picLocks noChangeAspect="1" noChangeArrowheads="1"/>
          </p:cNvPicPr>
          <p:nvPr/>
        </p:nvPicPr>
        <p:blipFill>
          <a:blip r:embed="rId3" cstate="print"/>
          <a:srcRect/>
          <a:stretch>
            <a:fillRect/>
          </a:stretch>
        </p:blipFill>
        <p:spPr bwMode="auto">
          <a:xfrm>
            <a:off x="6398895" y="1823720"/>
            <a:ext cx="5042535"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矩形 88"/>
          <p:cNvSpPr>
            <a:spLocks noChangeArrowheads="1"/>
          </p:cNvSpPr>
          <p:nvPr/>
        </p:nvSpPr>
        <p:spPr bwMode="auto">
          <a:xfrm>
            <a:off x="217170" y="1297940"/>
            <a:ext cx="5896610" cy="4995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360老人手环的安全性能也非常强大。它使用凝胶聚合物锂电池，这种电池用固态聚合物电解质来代替液体电解质，能够有效防止电池漏液，安全性更好，即使受到外力冲击或者在高温环境中，不会发生爆炸，老人佩戴的时候，无需担心磕碰或者因一时疏忽放在高温地点而出现危险。此外，520毫安的电池容量给手环带来长达5天的续航时间，当老人意外走失的时候，能够给家人充足的时间来确定老人的位置，为寻找老人带来便利。</a:t>
            </a:r>
          </a:p>
          <a:p>
            <a:pPr defTabSz="1216025"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除了强大的功能，还包含很多优质的服务。它包含三年的免费流量和服务费(手环每月通话主叫时长30分钟，接听免费，流量30M)，而且为了帮助老人快速熟悉手表的使用，360的工作人员还将上门服务，为老年人安装手环中用到的APP，解答老人的疑问，指导老年人使用，降低老人使用门槛，从细节上保证每一个手环的功效都能得到最大化发挥。</a:t>
            </a:r>
          </a:p>
          <a:p>
            <a:pPr defTabSz="1216025"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选择与360合作，其一在于360公司具备雄厚的科研技术，作为科技型手表的先锋企业，360在儿童手表技术领域已达到了卓越水准，其产品凭借精准的定位和多元化的功能，受到市场广泛好评，由此也可以相信其设计、生产老人手环的科技能力；其二，360公司一直致力于将技术与公益事业相结合，常年参与社会公益事业，曾多次参与“守护宝贝”、“关爱老人”“关爱老兵”等主题活动，积极承担社会责任的同时，希望向社会传递更多的温情与爱，让每一个家庭都少一分担忧担忧，多一份安心，其从事公益的行动也值得推广。</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50577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2.4 </a:t>
            </a:r>
            <a:r>
              <a:rPr lang="zh-CN" altLang="en-US" sz="2800">
                <a:solidFill>
                  <a:schemeClr val="bg1"/>
                </a:solidFill>
                <a:latin typeface="微软雅黑" panose="020B0503020204020204" pitchFamily="34" charset="-122"/>
                <a:ea typeface="微软雅黑" panose="020B0503020204020204" pitchFamily="34" charset="-122"/>
                <a:sym typeface="+mn-ea"/>
              </a:rPr>
              <a:t>失能半失能老年人应急服务</a:t>
            </a: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1772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失能半失能老年人应急服务。为失能老年及其家庭提供精神慰藉、紧急救助、事务代办、专业器械租用等；</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50577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rPr>
              <a:t>2.4 </a:t>
            </a:r>
            <a:r>
              <a:rPr lang="zh-CN" altLang="en-US" sz="2800">
                <a:solidFill>
                  <a:schemeClr val="bg1"/>
                </a:solidFill>
                <a:latin typeface="微软雅黑" panose="020B0503020204020204" pitchFamily="34" charset="-122"/>
                <a:ea typeface="微软雅黑" panose="020B0503020204020204" pitchFamily="34" charset="-122"/>
                <a:sym typeface="+mn-ea"/>
              </a:rPr>
              <a:t>失能半失能老年人应急服务</a:t>
            </a:r>
            <a:endParaRPr lang="zh-CN" sz="2800">
              <a:solidFill>
                <a:schemeClr val="bg1"/>
              </a:solidFill>
              <a:latin typeface="微软雅黑" panose="020B0503020204020204" pitchFamily="34" charset="-122"/>
              <a:ea typeface="微软雅黑" panose="020B0503020204020204" pitchFamily="34" charset="-122"/>
            </a:endParaRPr>
          </a:p>
        </p:txBody>
      </p:sp>
      <p:sp>
        <p:nvSpPr>
          <p:cNvPr id="19460" name="矩形 81"/>
          <p:cNvSpPr>
            <a:spLocks noChangeArrowheads="1"/>
          </p:cNvSpPr>
          <p:nvPr/>
        </p:nvSpPr>
        <p:spPr bwMode="auto">
          <a:xfrm>
            <a:off x="38036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14356273216719800_a580x330.jpg14356273216719800_a580x330"/>
          <p:cNvPicPr>
            <a:picLocks noChangeAspect="1" noChangeArrowheads="1"/>
          </p:cNvPicPr>
          <p:nvPr/>
        </p:nvPicPr>
        <p:blipFill>
          <a:blip r:embed="rId2" cstate="print"/>
          <a:srcRect/>
          <a:stretch>
            <a:fillRect/>
          </a:stretch>
        </p:blipFill>
        <p:spPr bwMode="auto">
          <a:xfrm>
            <a:off x="497840" y="1890395"/>
            <a:ext cx="5293360" cy="3178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81"/>
          <p:cNvSpPr>
            <a:spLocks noChangeArrowheads="1"/>
          </p:cNvSpPr>
          <p:nvPr/>
        </p:nvSpPr>
        <p:spPr bwMode="auto">
          <a:xfrm>
            <a:off x="6162675" y="178117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7" name="图片 82" descr="C:\Users\LP\Desktop\wKhQiFVbMUyEJyCYAAAAAJmFkdg154.jpgwKhQiFVbMUyEJyCYAAAAAJmFkdg154"/>
          <p:cNvPicPr>
            <a:picLocks noChangeAspect="1" noChangeArrowheads="1"/>
          </p:cNvPicPr>
          <p:nvPr/>
        </p:nvPicPr>
        <p:blipFill>
          <a:blip r:embed="rId3" cstate="print"/>
          <a:srcRect/>
          <a:stretch>
            <a:fillRect/>
          </a:stretch>
        </p:blipFill>
        <p:spPr bwMode="auto">
          <a:xfrm>
            <a:off x="6343650" y="1890395"/>
            <a:ext cx="5172075"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1309370" y="5541010"/>
            <a:ext cx="3655060" cy="398780"/>
          </a:xfrm>
          <a:prstGeom prst="rect">
            <a:avLst/>
          </a:prstGeom>
          <a:noFill/>
        </p:spPr>
        <p:txBody>
          <a:bodyPr wrap="square" rtlCol="0">
            <a:spAutoFit/>
          </a:bodyPr>
          <a:lstStyle/>
          <a:p>
            <a:pPr algn="ctr"/>
            <a:r>
              <a:rPr lang="zh-CN" altLang="en-US" sz="2000"/>
              <a:t>事务代办</a:t>
            </a:r>
          </a:p>
        </p:txBody>
      </p:sp>
      <p:sp>
        <p:nvSpPr>
          <p:cNvPr id="9" name="文本框 8"/>
          <p:cNvSpPr txBox="1"/>
          <p:nvPr/>
        </p:nvSpPr>
        <p:spPr>
          <a:xfrm>
            <a:off x="7090410" y="5541010"/>
            <a:ext cx="3655060" cy="398780"/>
          </a:xfrm>
          <a:prstGeom prst="rect">
            <a:avLst/>
          </a:prstGeom>
          <a:noFill/>
        </p:spPr>
        <p:txBody>
          <a:bodyPr wrap="square" rtlCol="0">
            <a:spAutoFit/>
          </a:bodyPr>
          <a:lstStyle/>
          <a:p>
            <a:pPr algn="ctr"/>
            <a:r>
              <a:rPr lang="zh-CN" altLang="en-US" sz="2000"/>
              <a:t>专业器械租赁</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505777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2.5 </a:t>
            </a:r>
            <a:r>
              <a:rPr lang="zh-CN" altLang="en-US" sz="2800">
                <a:solidFill>
                  <a:schemeClr val="bg1"/>
                </a:solidFill>
                <a:latin typeface="微软雅黑" panose="020B0503020204020204" pitchFamily="34" charset="-122"/>
                <a:ea typeface="微软雅黑" panose="020B0503020204020204" pitchFamily="34" charset="-122"/>
                <a:sym typeface="+mn-ea"/>
              </a:rPr>
              <a:t>老年人远程管理式诊疗服务</a:t>
            </a: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1329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老年人远程管理式诊疗服务。为行动不便的老年人提供医疗预约、远程诊疗。</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5057775" cy="95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rPr>
              <a:t>2.5 </a:t>
            </a:r>
            <a:r>
              <a:rPr lang="zh-CN" altLang="en-US" sz="2800">
                <a:solidFill>
                  <a:schemeClr val="bg1"/>
                </a:solidFill>
                <a:latin typeface="微软雅黑" panose="020B0503020204020204" pitchFamily="34" charset="-122"/>
                <a:ea typeface="微软雅黑" panose="020B0503020204020204" pitchFamily="34" charset="-122"/>
                <a:sym typeface="+mn-ea"/>
              </a:rPr>
              <a:t>老年人远程管理式诊疗服务</a:t>
            </a:r>
          </a:p>
          <a:p>
            <a:pPr eaLnBrk="1" hangingPunct="1"/>
            <a:endParaRPr lang="zh-CN" sz="2800">
              <a:solidFill>
                <a:schemeClr val="bg1"/>
              </a:solidFill>
              <a:latin typeface="微软雅黑" panose="020B0503020204020204" pitchFamily="34" charset="-122"/>
              <a:ea typeface="微软雅黑" panose="020B0503020204020204" pitchFamily="34" charset="-122"/>
            </a:endParaRPr>
          </a:p>
        </p:txBody>
      </p:sp>
      <p:sp>
        <p:nvSpPr>
          <p:cNvPr id="19460" name="矩形 81"/>
          <p:cNvSpPr>
            <a:spLocks noChangeArrowheads="1"/>
          </p:cNvSpPr>
          <p:nvPr/>
        </p:nvSpPr>
        <p:spPr bwMode="auto">
          <a:xfrm>
            <a:off x="380365" y="1780540"/>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19461" name="图片 82" descr="C:\Users\LP\Desktop\QQ截图2.jpgQQ截图2"/>
          <p:cNvPicPr>
            <a:picLocks noChangeAspect="1" noChangeArrowheads="1"/>
          </p:cNvPicPr>
          <p:nvPr/>
        </p:nvPicPr>
        <p:blipFill>
          <a:blip r:embed="rId2" cstate="print"/>
          <a:srcRect/>
          <a:stretch>
            <a:fillRect/>
          </a:stretch>
        </p:blipFill>
        <p:spPr bwMode="auto">
          <a:xfrm>
            <a:off x="511175" y="1889760"/>
            <a:ext cx="524129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81"/>
          <p:cNvSpPr>
            <a:spLocks noChangeArrowheads="1"/>
          </p:cNvSpPr>
          <p:nvPr/>
        </p:nvSpPr>
        <p:spPr bwMode="auto">
          <a:xfrm>
            <a:off x="6162675" y="1781175"/>
            <a:ext cx="5511165" cy="3379470"/>
          </a:xfrm>
          <a:prstGeom prst="rect">
            <a:avLst/>
          </a:prstGeom>
          <a:solidFill>
            <a:srgbClr val="E6E9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7" name="图片 82" descr="C:\Users\LP\Desktop\22-18-45-17-1.jpg22-18-45-17-1"/>
          <p:cNvPicPr>
            <a:picLocks noChangeAspect="1" noChangeArrowheads="1"/>
          </p:cNvPicPr>
          <p:nvPr/>
        </p:nvPicPr>
        <p:blipFill>
          <a:blip r:embed="rId3" cstate="print"/>
          <a:srcRect/>
          <a:stretch>
            <a:fillRect/>
          </a:stretch>
        </p:blipFill>
        <p:spPr bwMode="auto">
          <a:xfrm>
            <a:off x="6263640" y="1890395"/>
            <a:ext cx="5292090"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p:nvPr/>
        </p:nvSpPr>
        <p:spPr>
          <a:xfrm>
            <a:off x="1309370" y="5541010"/>
            <a:ext cx="3655060" cy="398780"/>
          </a:xfrm>
          <a:prstGeom prst="rect">
            <a:avLst/>
          </a:prstGeom>
          <a:noFill/>
        </p:spPr>
        <p:txBody>
          <a:bodyPr wrap="square" rtlCol="0">
            <a:spAutoFit/>
          </a:bodyPr>
          <a:lstStyle/>
          <a:p>
            <a:pPr algn="ctr"/>
            <a:r>
              <a:rPr lang="zh-CN" altLang="en-US" sz="2000"/>
              <a:t>医疗预约</a:t>
            </a:r>
          </a:p>
        </p:txBody>
      </p:sp>
      <p:sp>
        <p:nvSpPr>
          <p:cNvPr id="9" name="文本框 8"/>
          <p:cNvSpPr txBox="1"/>
          <p:nvPr/>
        </p:nvSpPr>
        <p:spPr>
          <a:xfrm>
            <a:off x="7090410" y="5541010"/>
            <a:ext cx="3655060" cy="398780"/>
          </a:xfrm>
          <a:prstGeom prst="rect">
            <a:avLst/>
          </a:prstGeom>
          <a:noFill/>
        </p:spPr>
        <p:txBody>
          <a:bodyPr wrap="square" rtlCol="0">
            <a:spAutoFit/>
          </a:bodyPr>
          <a:lstStyle/>
          <a:p>
            <a:pPr algn="ctr"/>
            <a:r>
              <a:rPr lang="zh-CN" altLang="en-US" sz="2000"/>
              <a:t>远程诊疗</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2"/>
          <p:cNvGrpSpPr/>
          <p:nvPr/>
        </p:nvGrpSpPr>
        <p:grpSpPr bwMode="auto">
          <a:xfrm rot="2125929">
            <a:off x="1728788" y="1465263"/>
            <a:ext cx="3744912" cy="3743325"/>
            <a:chOff x="0" y="0"/>
            <a:chExt cx="3606099" cy="3570272"/>
          </a:xfrm>
        </p:grpSpPr>
        <p:sp>
          <p:nvSpPr>
            <p:cNvPr id="3105" name="弧形 23"/>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6" name="弧形 24"/>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7" name="弧形 25"/>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8" name="弧形 26"/>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3075" name="组合 176"/>
          <p:cNvGrpSpPr/>
          <p:nvPr/>
        </p:nvGrpSpPr>
        <p:grpSpPr bwMode="auto">
          <a:xfrm>
            <a:off x="1604963" y="1314450"/>
            <a:ext cx="4005262" cy="4003675"/>
            <a:chOff x="0" y="0"/>
            <a:chExt cx="4004677" cy="4004677"/>
          </a:xfrm>
        </p:grpSpPr>
        <p:sp>
          <p:nvSpPr>
            <p:cNvPr id="3079" name="椭圆 4"/>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0" name="组合 21"/>
            <p:cNvGrpSpPr/>
            <p:nvPr/>
          </p:nvGrpSpPr>
          <p:grpSpPr bwMode="auto">
            <a:xfrm>
              <a:off x="190939" y="246027"/>
              <a:ext cx="3606099" cy="3570272"/>
              <a:chOff x="0" y="0"/>
              <a:chExt cx="3606099" cy="3570272"/>
            </a:xfrm>
          </p:grpSpPr>
          <p:sp>
            <p:nvSpPr>
              <p:cNvPr id="3101" name="弧形 17"/>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2" name="弧形 18"/>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3" name="弧形 19"/>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4" name="弧形 20"/>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3081" name="椭圆 153"/>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2" name="椭圆 154"/>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3" name="椭圆 155"/>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4" name="椭圆 156"/>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5" name="椭圆 157"/>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6" name="椭圆 158"/>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7" name="椭圆 159"/>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8" name="椭圆 160"/>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9" name="椭圆 161"/>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0" name="椭圆 162"/>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1" name="椭圆 163"/>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2" name="椭圆 164"/>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3" name="椭圆 165"/>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4" name="椭圆 166"/>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5" name="椭圆 167"/>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6" name="椭圆 168"/>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7" name="椭圆 169"/>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8" name="椭圆 170"/>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9" name="椭圆 171"/>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100" name="椭圆 172"/>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3076" name="文本框 173"/>
          <p:cNvSpPr txBox="1">
            <a:spLocks noChangeArrowheads="1"/>
          </p:cNvSpPr>
          <p:nvPr/>
        </p:nvSpPr>
        <p:spPr bwMode="auto">
          <a:xfrm>
            <a:off x="2889250" y="1957388"/>
            <a:ext cx="1355090" cy="2646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16600" b="1">
                <a:solidFill>
                  <a:schemeClr val="bg1"/>
                </a:solidFill>
                <a:latin typeface="Arial" panose="020B0604020202020204" pitchFamily="34" charset="0"/>
                <a:ea typeface="微软雅黑" panose="020B0503020204020204" pitchFamily="34" charset="-122"/>
              </a:rPr>
              <a:t>3</a:t>
            </a:r>
          </a:p>
        </p:txBody>
      </p:sp>
      <p:sp>
        <p:nvSpPr>
          <p:cNvPr id="3077" name="文本框 174"/>
          <p:cNvSpPr txBox="1">
            <a:spLocks noChangeArrowheads="1"/>
          </p:cNvSpPr>
          <p:nvPr/>
        </p:nvSpPr>
        <p:spPr bwMode="auto">
          <a:xfrm>
            <a:off x="6421438" y="2720023"/>
            <a:ext cx="292608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a:solidFill>
                  <a:schemeClr val="bg1"/>
                </a:solidFill>
                <a:latin typeface="微软雅黑" panose="020B0503020204020204" pitchFamily="34" charset="-122"/>
                <a:ea typeface="微软雅黑" panose="020B0503020204020204" pitchFamily="34" charset="-122"/>
              </a:rPr>
              <a:t>项目创新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p:nvPr/>
        </p:nvGrpSpPr>
        <p:grpSpPr bwMode="auto">
          <a:xfrm>
            <a:off x="546100" y="393700"/>
            <a:ext cx="584200" cy="549275"/>
            <a:chOff x="0" y="0"/>
            <a:chExt cx="648285" cy="609713"/>
          </a:xfrm>
        </p:grpSpPr>
        <p:grpSp>
          <p:nvGrpSpPr>
            <p:cNvPr id="26674" name="组合 2"/>
            <p:cNvGrpSpPr/>
            <p:nvPr/>
          </p:nvGrpSpPr>
          <p:grpSpPr bwMode="auto">
            <a:xfrm>
              <a:off x="0" y="0"/>
              <a:ext cx="432385" cy="432385"/>
              <a:chOff x="0" y="0"/>
              <a:chExt cx="4004677" cy="4004677"/>
            </a:xfrm>
          </p:grpSpPr>
          <p:grpSp>
            <p:nvGrpSpPr>
              <p:cNvPr id="26727" name="组合 55"/>
              <p:cNvGrpSpPr/>
              <p:nvPr/>
            </p:nvGrpSpPr>
            <p:grpSpPr bwMode="auto">
              <a:xfrm>
                <a:off x="190939" y="246027"/>
                <a:ext cx="3606099" cy="3570272"/>
                <a:chOff x="0" y="0"/>
                <a:chExt cx="3606099" cy="3570272"/>
              </a:xfrm>
            </p:grpSpPr>
            <p:sp>
              <p:nvSpPr>
                <p:cNvPr id="26748"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49"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0"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1"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28"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9"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0"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1"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2"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3"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4"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5"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6"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7"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8"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9"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0"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1"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2"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3"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4"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5"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6"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7"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5" name="组合 3"/>
            <p:cNvGrpSpPr/>
            <p:nvPr/>
          </p:nvGrpSpPr>
          <p:grpSpPr bwMode="auto">
            <a:xfrm>
              <a:off x="215900" y="0"/>
              <a:ext cx="432385" cy="432385"/>
              <a:chOff x="0" y="0"/>
              <a:chExt cx="4004677" cy="4004677"/>
            </a:xfrm>
          </p:grpSpPr>
          <p:grpSp>
            <p:nvGrpSpPr>
              <p:cNvPr id="26702" name="组合 30"/>
              <p:cNvGrpSpPr/>
              <p:nvPr/>
            </p:nvGrpSpPr>
            <p:grpSpPr bwMode="auto">
              <a:xfrm>
                <a:off x="190939" y="246027"/>
                <a:ext cx="3606099" cy="3570272"/>
                <a:chOff x="0" y="0"/>
                <a:chExt cx="3606099" cy="3570272"/>
              </a:xfrm>
            </p:grpSpPr>
            <p:sp>
              <p:nvSpPr>
                <p:cNvPr id="26723"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4"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5"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6"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03"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4"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5"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6"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7"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8"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9"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0"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1"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2"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3"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4"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5"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6"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7"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8"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9"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0"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1"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2"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6" name="组合 4"/>
            <p:cNvGrpSpPr/>
            <p:nvPr/>
          </p:nvGrpSpPr>
          <p:grpSpPr bwMode="auto">
            <a:xfrm>
              <a:off x="115763" y="177328"/>
              <a:ext cx="432385" cy="432385"/>
              <a:chOff x="0" y="0"/>
              <a:chExt cx="4004677" cy="4004677"/>
            </a:xfrm>
          </p:grpSpPr>
          <p:grpSp>
            <p:nvGrpSpPr>
              <p:cNvPr id="26677" name="组合 5"/>
              <p:cNvGrpSpPr/>
              <p:nvPr/>
            </p:nvGrpSpPr>
            <p:grpSpPr bwMode="auto">
              <a:xfrm>
                <a:off x="190939" y="246027"/>
                <a:ext cx="3606099" cy="3570272"/>
                <a:chOff x="0" y="0"/>
                <a:chExt cx="3606099" cy="3570272"/>
              </a:xfrm>
            </p:grpSpPr>
            <p:sp>
              <p:nvSpPr>
                <p:cNvPr id="26698"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699"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0"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1"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678"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79"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0"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1"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2"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3"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4"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5"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6"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7"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8"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9"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0"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1"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2"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3"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4"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5"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6"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7"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26627" name="矩形 80"/>
          <p:cNvSpPr>
            <a:spLocks noChangeArrowheads="1"/>
          </p:cNvSpPr>
          <p:nvPr/>
        </p:nvSpPr>
        <p:spPr bwMode="auto">
          <a:xfrm>
            <a:off x="1225550" y="411163"/>
            <a:ext cx="181356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3</a:t>
            </a:r>
            <a:r>
              <a:rPr lang="zh-CN" altLang="en-US" sz="2800">
                <a:solidFill>
                  <a:schemeClr val="bg1"/>
                </a:solidFill>
                <a:latin typeface="微软雅黑" panose="020B0503020204020204" pitchFamily="34" charset="-122"/>
                <a:ea typeface="微软雅黑" panose="020B0503020204020204" pitchFamily="34" charset="-122"/>
              </a:rPr>
              <a:t>项目创新</a:t>
            </a:r>
          </a:p>
        </p:txBody>
      </p:sp>
      <p:sp>
        <p:nvSpPr>
          <p:cNvPr id="26628" name="Freeform 27"/>
          <p:cNvSpPr/>
          <p:nvPr/>
        </p:nvSpPr>
        <p:spPr bwMode="auto">
          <a:xfrm>
            <a:off x="848995" y="1623695"/>
            <a:ext cx="1822450" cy="3983355"/>
          </a:xfrm>
          <a:custGeom>
            <a:avLst/>
            <a:gdLst>
              <a:gd name="T0" fmla="*/ 2147483647 w 720"/>
              <a:gd name="T1" fmla="*/ 0 h 1287"/>
              <a:gd name="T2" fmla="*/ 2147483647 w 720"/>
              <a:gd name="T3" fmla="*/ 0 h 1287"/>
              <a:gd name="T4" fmla="*/ 0 w 720"/>
              <a:gd name="T5" fmla="*/ 0 h 1287"/>
              <a:gd name="T6" fmla="*/ 0 w 720"/>
              <a:gd name="T7" fmla="*/ 2147483647 h 1287"/>
              <a:gd name="T8" fmla="*/ 2147483647 w 720"/>
              <a:gd name="T9" fmla="*/ 2147483647 h 1287"/>
              <a:gd name="T10" fmla="*/ 2147483647 w 720"/>
              <a:gd name="T11" fmla="*/ 2147483647 h 1287"/>
              <a:gd name="T12" fmla="*/ 2147483647 w 720"/>
              <a:gd name="T13" fmla="*/ 2147483647 h 1287"/>
              <a:gd name="T14" fmla="*/ 2147483647 w 720"/>
              <a:gd name="T15" fmla="*/ 0 h 1287"/>
              <a:gd name="T16" fmla="*/ 2147483647 w 720"/>
              <a:gd name="T17" fmla="*/ 0 h 1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29" name="Rectangle 29"/>
          <p:cNvSpPr>
            <a:spLocks noChangeArrowheads="1"/>
          </p:cNvSpPr>
          <p:nvPr/>
        </p:nvSpPr>
        <p:spPr bwMode="auto">
          <a:xfrm>
            <a:off x="1407160" y="1249680"/>
            <a:ext cx="706120" cy="374650"/>
          </a:xfrm>
          <a:prstGeom prst="rect">
            <a:avLst/>
          </a:prstGeom>
          <a:solidFill>
            <a:srgbClr val="FCFCFC">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0" name="Rectangle 30"/>
          <p:cNvSpPr>
            <a:spLocks noChangeArrowheads="1"/>
          </p:cNvSpPr>
          <p:nvPr/>
        </p:nvSpPr>
        <p:spPr bwMode="auto">
          <a:xfrm>
            <a:off x="848360" y="1624330"/>
            <a:ext cx="1822450" cy="389255"/>
          </a:xfrm>
          <a:prstGeom prst="rect">
            <a:avLst/>
          </a:prstGeom>
          <a:solidFill>
            <a:srgbClr val="FCFCFC">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1" name="Rectangle 31"/>
          <p:cNvSpPr>
            <a:spLocks noChangeArrowheads="1"/>
          </p:cNvSpPr>
          <p:nvPr/>
        </p:nvSpPr>
        <p:spPr bwMode="auto">
          <a:xfrm>
            <a:off x="848360" y="5224780"/>
            <a:ext cx="1822450" cy="382905"/>
          </a:xfrm>
          <a:prstGeom prst="rect">
            <a:avLst/>
          </a:prstGeom>
          <a:solidFill>
            <a:srgbClr val="FCFCFC">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4" name="Freeform 28"/>
          <p:cNvSpPr/>
          <p:nvPr/>
        </p:nvSpPr>
        <p:spPr bwMode="auto">
          <a:xfrm>
            <a:off x="848360" y="4591685"/>
            <a:ext cx="1822450" cy="546100"/>
          </a:xfrm>
          <a:custGeom>
            <a:avLst/>
            <a:gdLst>
              <a:gd name="T0" fmla="*/ 2147483647 w 720"/>
              <a:gd name="T1" fmla="*/ 0 h 976"/>
              <a:gd name="T2" fmla="*/ 2147483647 w 720"/>
              <a:gd name="T3" fmla="*/ 0 h 976"/>
              <a:gd name="T4" fmla="*/ 0 w 720"/>
              <a:gd name="T5" fmla="*/ 0 h 976"/>
              <a:gd name="T6" fmla="*/ 0 w 720"/>
              <a:gd name="T7" fmla="*/ 305558617 h 976"/>
              <a:gd name="T8" fmla="*/ 2147483647 w 720"/>
              <a:gd name="T9" fmla="*/ 305558617 h 976"/>
              <a:gd name="T10" fmla="*/ 2147483647 w 720"/>
              <a:gd name="T11" fmla="*/ 305558617 h 976"/>
              <a:gd name="T12" fmla="*/ 2147483647 w 720"/>
              <a:gd name="T13" fmla="*/ 30555861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35" name="TextBox 150"/>
          <p:cNvSpPr txBox="1">
            <a:spLocks noChangeArrowheads="1"/>
          </p:cNvSpPr>
          <p:nvPr/>
        </p:nvSpPr>
        <p:spPr bwMode="auto">
          <a:xfrm>
            <a:off x="1077595" y="4709160"/>
            <a:ext cx="1345565"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id-ID" b="1">
                <a:solidFill>
                  <a:srgbClr val="FDFDFD"/>
                </a:solidFill>
                <a:latin typeface="Arial" panose="020B0604020202020204" pitchFamily="34" charset="0"/>
                <a:ea typeface="微软雅黑" panose="020B0503020204020204" pitchFamily="34" charset="-122"/>
                <a:sym typeface="Arial" panose="020B0604020202020204" pitchFamily="34" charset="0"/>
              </a:rPr>
              <a:t>社工机构</a:t>
            </a:r>
          </a:p>
        </p:txBody>
      </p:sp>
      <p:sp>
        <p:nvSpPr>
          <p:cNvPr id="26636" name="Freeform 28"/>
          <p:cNvSpPr/>
          <p:nvPr/>
        </p:nvSpPr>
        <p:spPr bwMode="auto">
          <a:xfrm>
            <a:off x="848360" y="3963035"/>
            <a:ext cx="1822450" cy="544195"/>
          </a:xfrm>
          <a:custGeom>
            <a:avLst/>
            <a:gdLst>
              <a:gd name="T0" fmla="*/ 2147483647 w 720"/>
              <a:gd name="T1" fmla="*/ 0 h 976"/>
              <a:gd name="T2" fmla="*/ 2147483647 w 720"/>
              <a:gd name="T3" fmla="*/ 0 h 976"/>
              <a:gd name="T4" fmla="*/ 0 w 720"/>
              <a:gd name="T5" fmla="*/ 0 h 976"/>
              <a:gd name="T6" fmla="*/ 0 w 720"/>
              <a:gd name="T7" fmla="*/ 303784137 h 976"/>
              <a:gd name="T8" fmla="*/ 2147483647 w 720"/>
              <a:gd name="T9" fmla="*/ 303784137 h 976"/>
              <a:gd name="T10" fmla="*/ 2147483647 w 720"/>
              <a:gd name="T11" fmla="*/ 303784137 h 976"/>
              <a:gd name="T12" fmla="*/ 2147483647 w 720"/>
              <a:gd name="T13" fmla="*/ 30378413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37" name="TextBox 151"/>
          <p:cNvSpPr txBox="1">
            <a:spLocks noChangeArrowheads="1"/>
          </p:cNvSpPr>
          <p:nvPr/>
        </p:nvSpPr>
        <p:spPr bwMode="auto">
          <a:xfrm>
            <a:off x="1050925" y="3988435"/>
            <a:ext cx="1457960" cy="553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德州市两台一网</a:t>
            </a:r>
          </a:p>
        </p:txBody>
      </p:sp>
      <p:sp>
        <p:nvSpPr>
          <p:cNvPr id="26638" name="Freeform 28"/>
          <p:cNvSpPr/>
          <p:nvPr/>
        </p:nvSpPr>
        <p:spPr bwMode="auto">
          <a:xfrm>
            <a:off x="848360" y="3337560"/>
            <a:ext cx="1822450" cy="546100"/>
          </a:xfrm>
          <a:custGeom>
            <a:avLst/>
            <a:gdLst>
              <a:gd name="T0" fmla="*/ 2147483647 w 720"/>
              <a:gd name="T1" fmla="*/ 0 h 976"/>
              <a:gd name="T2" fmla="*/ 2147483647 w 720"/>
              <a:gd name="T3" fmla="*/ 0 h 976"/>
              <a:gd name="T4" fmla="*/ 0 w 720"/>
              <a:gd name="T5" fmla="*/ 0 h 976"/>
              <a:gd name="T6" fmla="*/ 0 w 720"/>
              <a:gd name="T7" fmla="*/ 305558617 h 976"/>
              <a:gd name="T8" fmla="*/ 2147483647 w 720"/>
              <a:gd name="T9" fmla="*/ 305558617 h 976"/>
              <a:gd name="T10" fmla="*/ 2147483647 w 720"/>
              <a:gd name="T11" fmla="*/ 305558617 h 976"/>
              <a:gd name="T12" fmla="*/ 2147483647 w 720"/>
              <a:gd name="T13" fmla="*/ 30555861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39" name="TextBox 152"/>
          <p:cNvSpPr txBox="1">
            <a:spLocks noChangeArrowheads="1"/>
          </p:cNvSpPr>
          <p:nvPr/>
        </p:nvSpPr>
        <p:spPr bwMode="auto">
          <a:xfrm>
            <a:off x="1051560" y="3343275"/>
            <a:ext cx="1456690" cy="553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id-ID" b="1">
                <a:solidFill>
                  <a:srgbClr val="FDFDFD"/>
                </a:solidFill>
                <a:latin typeface="Arial" panose="020B0604020202020204" pitchFamily="34" charset="0"/>
                <a:ea typeface="微软雅黑" panose="020B0503020204020204" pitchFamily="34" charset="-122"/>
                <a:sym typeface="Arial" panose="020B0604020202020204" pitchFamily="34" charset="0"/>
              </a:rPr>
              <a:t>有线电视智慧社区</a:t>
            </a:r>
          </a:p>
        </p:txBody>
      </p:sp>
      <p:sp>
        <p:nvSpPr>
          <p:cNvPr id="26640" name="Freeform 28"/>
          <p:cNvSpPr/>
          <p:nvPr/>
        </p:nvSpPr>
        <p:spPr bwMode="auto">
          <a:xfrm>
            <a:off x="848360" y="2716530"/>
            <a:ext cx="1822450" cy="546100"/>
          </a:xfrm>
          <a:custGeom>
            <a:avLst/>
            <a:gdLst>
              <a:gd name="T0" fmla="*/ 2147483647 w 720"/>
              <a:gd name="T1" fmla="*/ 0 h 976"/>
              <a:gd name="T2" fmla="*/ 2147483647 w 720"/>
              <a:gd name="T3" fmla="*/ 0 h 976"/>
              <a:gd name="T4" fmla="*/ 0 w 720"/>
              <a:gd name="T5" fmla="*/ 0 h 976"/>
              <a:gd name="T6" fmla="*/ 0 w 720"/>
              <a:gd name="T7" fmla="*/ 305558617 h 976"/>
              <a:gd name="T8" fmla="*/ 2147483647 w 720"/>
              <a:gd name="T9" fmla="*/ 305558617 h 976"/>
              <a:gd name="T10" fmla="*/ 2147483647 w 720"/>
              <a:gd name="T11" fmla="*/ 305558617 h 976"/>
              <a:gd name="T12" fmla="*/ 2147483647 w 720"/>
              <a:gd name="T13" fmla="*/ 30555861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41" name="TextBox 155"/>
          <p:cNvSpPr txBox="1">
            <a:spLocks noChangeArrowheads="1"/>
          </p:cNvSpPr>
          <p:nvPr/>
        </p:nvSpPr>
        <p:spPr bwMode="auto">
          <a:xfrm>
            <a:off x="1076960" y="2717800"/>
            <a:ext cx="1431925" cy="553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社区公共综合平台</a:t>
            </a:r>
          </a:p>
        </p:txBody>
      </p:sp>
      <p:sp>
        <p:nvSpPr>
          <p:cNvPr id="26642" name="Freeform 28"/>
          <p:cNvSpPr/>
          <p:nvPr/>
        </p:nvSpPr>
        <p:spPr bwMode="auto">
          <a:xfrm>
            <a:off x="848360" y="2094230"/>
            <a:ext cx="1822450" cy="546100"/>
          </a:xfrm>
          <a:custGeom>
            <a:avLst/>
            <a:gdLst>
              <a:gd name="T0" fmla="*/ 2147483647 w 720"/>
              <a:gd name="T1" fmla="*/ 0 h 976"/>
              <a:gd name="T2" fmla="*/ 2147483647 w 720"/>
              <a:gd name="T3" fmla="*/ 0 h 976"/>
              <a:gd name="T4" fmla="*/ 0 w 720"/>
              <a:gd name="T5" fmla="*/ 0 h 976"/>
              <a:gd name="T6" fmla="*/ 0 w 720"/>
              <a:gd name="T7" fmla="*/ 305558617 h 976"/>
              <a:gd name="T8" fmla="*/ 2147483647 w 720"/>
              <a:gd name="T9" fmla="*/ 305558617 h 976"/>
              <a:gd name="T10" fmla="*/ 2147483647 w 720"/>
              <a:gd name="T11" fmla="*/ 305558617 h 976"/>
              <a:gd name="T12" fmla="*/ 2147483647 w 720"/>
              <a:gd name="T13" fmla="*/ 30555861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26643" name="TextBox 156"/>
          <p:cNvSpPr txBox="1">
            <a:spLocks noChangeArrowheads="1"/>
          </p:cNvSpPr>
          <p:nvPr/>
        </p:nvSpPr>
        <p:spPr bwMode="auto">
          <a:xfrm>
            <a:off x="973455" y="2205355"/>
            <a:ext cx="1449705"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id-ID" b="1">
                <a:solidFill>
                  <a:srgbClr val="FDFDFD"/>
                </a:solidFill>
                <a:latin typeface="Arial" panose="020B0604020202020204" pitchFamily="34" charset="0"/>
                <a:ea typeface="微软雅黑" panose="020B0503020204020204" pitchFamily="34" charset="-122"/>
                <a:sym typeface="Arial" panose="020B0604020202020204" pitchFamily="34" charset="0"/>
              </a:rPr>
              <a:t>12343</a:t>
            </a:r>
            <a:r>
              <a:rPr lang="zh-CN"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平台</a:t>
            </a:r>
          </a:p>
        </p:txBody>
      </p:sp>
      <p:sp>
        <p:nvSpPr>
          <p:cNvPr id="6152" name="矩形 90"/>
          <p:cNvSpPr>
            <a:spLocks noChangeArrowheads="1"/>
          </p:cNvSpPr>
          <p:nvPr/>
        </p:nvSpPr>
        <p:spPr bwMode="auto">
          <a:xfrm>
            <a:off x="3158490" y="1357630"/>
            <a:ext cx="8587740" cy="4874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000"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建设社区居家老年人护理的信息化服务体系是解决老龄化社会问题的重要途径。借助现代科技发展成果和信息技术成果，建立一个具有一定规模，设施完备、服务周到的养老服务平台都是切实可行的，也是当前形势下所需要的。目前，德州市养老相关的信息平台已经具备基础，如德州市12343社区便民养老服务中心的呼叫平台、</a:t>
            </a:r>
            <a:r>
              <a:rPr sz="2000" dirty="0"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德州市社区公共综合信息平</a:t>
            </a:r>
            <a:r>
              <a:rPr lang="zh-CN" altLang="en-US" sz="2000" dirty="0"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台</a:t>
            </a:r>
            <a:r>
              <a:rPr sz="2000" dirty="0"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系统</a:t>
            </a:r>
            <a:r>
              <a:rPr sz="2000"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德州市有线电视传输公司的智慧城市平台、德州市养老“两台一网”（养老管理平台、养老服务平台、养老信息网）等等。同时全市养老机构也逾200多家，社会工作机构达十几家。整合各类养老服务资源，建设一个大的社区居家养老平台，将为德州市老年群体提供一个“老有所养、老有所医、老有所学、老有所为、老有所乐”的创新养老生活方式，不仅使老年人的晚年生活丰富多彩、快乐幸福，也为困难弱势老年群体提供一个温暖幸福的大家庭，使其在这个充满爱和温暖的大家庭里健康生活，这必然对构建和谐社会起到积极的促进作用。 </a:t>
            </a:r>
          </a:p>
        </p:txBody>
      </p:sp>
      <p:sp>
        <p:nvSpPr>
          <p:cNvPr id="3" name="TextBox 150"/>
          <p:cNvSpPr txBox="1">
            <a:spLocks noChangeArrowheads="1"/>
          </p:cNvSpPr>
          <p:nvPr/>
        </p:nvSpPr>
        <p:spPr bwMode="auto">
          <a:xfrm>
            <a:off x="1111885" y="5278120"/>
            <a:ext cx="1345565" cy="27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b="1">
                <a:solidFill>
                  <a:srgbClr val="FDFDFD"/>
                </a:solidFill>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p:nvPr/>
        </p:nvGrpSpPr>
        <p:grpSpPr bwMode="auto">
          <a:xfrm>
            <a:off x="546100" y="393700"/>
            <a:ext cx="584200" cy="549275"/>
            <a:chOff x="0" y="0"/>
            <a:chExt cx="648285" cy="609713"/>
          </a:xfrm>
        </p:grpSpPr>
        <p:grpSp>
          <p:nvGrpSpPr>
            <p:cNvPr id="26674" name="组合 2"/>
            <p:cNvGrpSpPr/>
            <p:nvPr/>
          </p:nvGrpSpPr>
          <p:grpSpPr bwMode="auto">
            <a:xfrm>
              <a:off x="0" y="0"/>
              <a:ext cx="432385" cy="432385"/>
              <a:chOff x="0" y="0"/>
              <a:chExt cx="4004677" cy="4004677"/>
            </a:xfrm>
          </p:grpSpPr>
          <p:grpSp>
            <p:nvGrpSpPr>
              <p:cNvPr id="26727" name="组合 55"/>
              <p:cNvGrpSpPr/>
              <p:nvPr/>
            </p:nvGrpSpPr>
            <p:grpSpPr bwMode="auto">
              <a:xfrm>
                <a:off x="190939" y="246027"/>
                <a:ext cx="3606099" cy="3570272"/>
                <a:chOff x="0" y="0"/>
                <a:chExt cx="3606099" cy="3570272"/>
              </a:xfrm>
            </p:grpSpPr>
            <p:sp>
              <p:nvSpPr>
                <p:cNvPr id="26748"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49"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0"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1"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28"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9"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0"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1"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2"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3"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4"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5"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6"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7"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8"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9"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0"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1"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2"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3"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4"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5"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6"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7"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5" name="组合 3"/>
            <p:cNvGrpSpPr/>
            <p:nvPr/>
          </p:nvGrpSpPr>
          <p:grpSpPr bwMode="auto">
            <a:xfrm>
              <a:off x="215900" y="0"/>
              <a:ext cx="432385" cy="432385"/>
              <a:chOff x="0" y="0"/>
              <a:chExt cx="4004677" cy="4004677"/>
            </a:xfrm>
          </p:grpSpPr>
          <p:grpSp>
            <p:nvGrpSpPr>
              <p:cNvPr id="26702" name="组合 30"/>
              <p:cNvGrpSpPr/>
              <p:nvPr/>
            </p:nvGrpSpPr>
            <p:grpSpPr bwMode="auto">
              <a:xfrm>
                <a:off x="190939" y="246027"/>
                <a:ext cx="3606099" cy="3570272"/>
                <a:chOff x="0" y="0"/>
                <a:chExt cx="3606099" cy="3570272"/>
              </a:xfrm>
            </p:grpSpPr>
            <p:sp>
              <p:nvSpPr>
                <p:cNvPr id="26723"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4"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5"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6"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03"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4"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5"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6"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7"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8"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9"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0"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1"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2"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3"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4"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5"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6"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7"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8"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9"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0"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1"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2"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6" name="组合 4"/>
            <p:cNvGrpSpPr/>
            <p:nvPr/>
          </p:nvGrpSpPr>
          <p:grpSpPr bwMode="auto">
            <a:xfrm>
              <a:off x="115763" y="177328"/>
              <a:ext cx="432385" cy="432385"/>
              <a:chOff x="0" y="0"/>
              <a:chExt cx="4004677" cy="4004677"/>
            </a:xfrm>
          </p:grpSpPr>
          <p:grpSp>
            <p:nvGrpSpPr>
              <p:cNvPr id="26677" name="组合 5"/>
              <p:cNvGrpSpPr/>
              <p:nvPr/>
            </p:nvGrpSpPr>
            <p:grpSpPr bwMode="auto">
              <a:xfrm>
                <a:off x="190939" y="246027"/>
                <a:ext cx="3606099" cy="3570272"/>
                <a:chOff x="0" y="0"/>
                <a:chExt cx="3606099" cy="3570272"/>
              </a:xfrm>
            </p:grpSpPr>
            <p:sp>
              <p:nvSpPr>
                <p:cNvPr id="26698"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699"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0"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1"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678"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79"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0"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1"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2"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3"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4"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5"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6"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7"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8"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9"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0"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1"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2"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3"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4"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5"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6"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7"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26627" name="矩形 80"/>
          <p:cNvSpPr>
            <a:spLocks noChangeArrowheads="1"/>
          </p:cNvSpPr>
          <p:nvPr/>
        </p:nvSpPr>
        <p:spPr bwMode="auto">
          <a:xfrm>
            <a:off x="1225550" y="411163"/>
            <a:ext cx="210756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3.1</a:t>
            </a:r>
            <a:r>
              <a:rPr lang="zh-CN" altLang="en-US" sz="2800">
                <a:solidFill>
                  <a:schemeClr val="bg1"/>
                </a:solidFill>
                <a:latin typeface="微软雅黑" panose="020B0503020204020204" pitchFamily="34" charset="-122"/>
                <a:ea typeface="微软雅黑" panose="020B0503020204020204" pitchFamily="34" charset="-122"/>
              </a:rPr>
              <a:t>项目创新</a:t>
            </a:r>
          </a:p>
        </p:txBody>
      </p:sp>
      <p:sp>
        <p:nvSpPr>
          <p:cNvPr id="6152" name="矩形 90"/>
          <p:cNvSpPr>
            <a:spLocks noChangeArrowheads="1"/>
          </p:cNvSpPr>
          <p:nvPr/>
        </p:nvSpPr>
        <p:spPr bwMode="auto">
          <a:xfrm>
            <a:off x="511810" y="1357630"/>
            <a:ext cx="11234420" cy="5244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000">
                <a:solidFill>
                  <a:srgbClr val="FDFDFD"/>
                </a:solidFill>
                <a:latin typeface="微软雅黑" panose="020B0503020204020204" pitchFamily="34" charset="-122"/>
                <a:ea typeface="微软雅黑" panose="020B0503020204020204" pitchFamily="34" charset="-122"/>
                <a:sym typeface="Arial" panose="020B0604020202020204" pitchFamily="34" charset="0"/>
              </a:rPr>
              <a:t>对空巢老年人关爱项目、失能半失能老年人应急服务项目、老年人管理式远程诊疗服务项目、失智老年人定位救援服务项目，市级层面在社会工作创业扶持中心建设可视化信息管理平台，招聘专业组织进行管理，同时要求其设立相应的救助队伍。目前中心内入驻有八个社会工作组织，同时在九个社区开展社区社会工作。中心利用此有利条件，以购买服务的方式，由入驻的社会组织对整个网络和服务实体运行和维护管理。同时利用既有的服务队伍，应用本网络和技术在四个以上社区进行社区居家养老试点。在服务对象层面，以有线电视网络为主，以其他网络和手机APP为终端，在征得老年人同意的前提下，对居家老年人活动情况进行监护和联系；其亲属也可以利用既有网络与平台、老年人、服务人员进行联系和监护。在有条件的社区或亲朋圈，建立局域网，方便老年人与邻里亲朋进行交流，有效地促进老年人融入社会。这种可视互动的方式，不仅不需要传统互联网络流量要求，而且更容易为老年人接受，使得服务人员数量也大大减少，服务对象经济负担大大减少，推广难度大大降低。对居家老年人的精神慰藉、安全监护、人际交流、亲属负担效果显著，并且能避免老年人意外事故无人得知等情况。失智老年人定位救援服务项目充分利用目前市场上成熟的技术和产品，结合市民政局“12343社区养老服务平台” 呼叫系统，对失智老年人进行定位和救援，防止老年人走失和其它恶性事件发生，减轻失智老年人家庭及辖区内公安人员的压力。</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p:nvPr/>
        </p:nvGrpSpPr>
        <p:grpSpPr bwMode="auto">
          <a:xfrm>
            <a:off x="546100" y="393700"/>
            <a:ext cx="584200" cy="549275"/>
            <a:chOff x="0" y="0"/>
            <a:chExt cx="648285" cy="609713"/>
          </a:xfrm>
        </p:grpSpPr>
        <p:grpSp>
          <p:nvGrpSpPr>
            <p:cNvPr id="26674" name="组合 2"/>
            <p:cNvGrpSpPr/>
            <p:nvPr/>
          </p:nvGrpSpPr>
          <p:grpSpPr bwMode="auto">
            <a:xfrm>
              <a:off x="0" y="0"/>
              <a:ext cx="432385" cy="432385"/>
              <a:chOff x="0" y="0"/>
              <a:chExt cx="4004677" cy="4004677"/>
            </a:xfrm>
          </p:grpSpPr>
          <p:grpSp>
            <p:nvGrpSpPr>
              <p:cNvPr id="26727" name="组合 55"/>
              <p:cNvGrpSpPr/>
              <p:nvPr/>
            </p:nvGrpSpPr>
            <p:grpSpPr bwMode="auto">
              <a:xfrm>
                <a:off x="190939" y="246027"/>
                <a:ext cx="3606099" cy="3570272"/>
                <a:chOff x="0" y="0"/>
                <a:chExt cx="3606099" cy="3570272"/>
              </a:xfrm>
            </p:grpSpPr>
            <p:sp>
              <p:nvSpPr>
                <p:cNvPr id="26748"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49"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0"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51"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28"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9"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0"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1"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2"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3"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4"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5"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6"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7"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8"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39"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0"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1"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2"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3"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4"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5"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6"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47"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5" name="组合 3"/>
            <p:cNvGrpSpPr/>
            <p:nvPr/>
          </p:nvGrpSpPr>
          <p:grpSpPr bwMode="auto">
            <a:xfrm>
              <a:off x="215900" y="0"/>
              <a:ext cx="432385" cy="432385"/>
              <a:chOff x="0" y="0"/>
              <a:chExt cx="4004677" cy="4004677"/>
            </a:xfrm>
          </p:grpSpPr>
          <p:grpSp>
            <p:nvGrpSpPr>
              <p:cNvPr id="26702" name="组合 30"/>
              <p:cNvGrpSpPr/>
              <p:nvPr/>
            </p:nvGrpSpPr>
            <p:grpSpPr bwMode="auto">
              <a:xfrm>
                <a:off x="190939" y="246027"/>
                <a:ext cx="3606099" cy="3570272"/>
                <a:chOff x="0" y="0"/>
                <a:chExt cx="3606099" cy="3570272"/>
              </a:xfrm>
            </p:grpSpPr>
            <p:sp>
              <p:nvSpPr>
                <p:cNvPr id="26723"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4"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5"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26"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703"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4"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5"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6"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7"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8"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09"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0"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1"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2"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3"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4"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5"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6"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7"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8"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19"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0"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1"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722"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6676" name="组合 4"/>
            <p:cNvGrpSpPr/>
            <p:nvPr/>
          </p:nvGrpSpPr>
          <p:grpSpPr bwMode="auto">
            <a:xfrm>
              <a:off x="115763" y="177328"/>
              <a:ext cx="432385" cy="432385"/>
              <a:chOff x="0" y="0"/>
              <a:chExt cx="4004677" cy="4004677"/>
            </a:xfrm>
          </p:grpSpPr>
          <p:grpSp>
            <p:nvGrpSpPr>
              <p:cNvPr id="26677" name="组合 5"/>
              <p:cNvGrpSpPr/>
              <p:nvPr/>
            </p:nvGrpSpPr>
            <p:grpSpPr bwMode="auto">
              <a:xfrm>
                <a:off x="190939" y="246027"/>
                <a:ext cx="3606099" cy="3570272"/>
                <a:chOff x="0" y="0"/>
                <a:chExt cx="3606099" cy="3570272"/>
              </a:xfrm>
            </p:grpSpPr>
            <p:sp>
              <p:nvSpPr>
                <p:cNvPr id="26698"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699"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0"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701"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26678"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79"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0"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1"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2"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3"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4"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5"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6"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7"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8"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89"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0"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1"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2"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3"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4"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5"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6"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97"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26627" name="矩形 80"/>
          <p:cNvSpPr>
            <a:spLocks noChangeArrowheads="1"/>
          </p:cNvSpPr>
          <p:nvPr/>
        </p:nvSpPr>
        <p:spPr bwMode="auto">
          <a:xfrm>
            <a:off x="1225550" y="411163"/>
            <a:ext cx="210756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3.1</a:t>
            </a:r>
            <a:r>
              <a:rPr lang="zh-CN" altLang="en-US" sz="2800">
                <a:solidFill>
                  <a:schemeClr val="bg1"/>
                </a:solidFill>
                <a:latin typeface="微软雅黑" panose="020B0503020204020204" pitchFamily="34" charset="-122"/>
                <a:ea typeface="微软雅黑" panose="020B0503020204020204" pitchFamily="34" charset="-122"/>
              </a:rPr>
              <a:t>项目创新</a:t>
            </a:r>
          </a:p>
        </p:txBody>
      </p:sp>
      <p:sp>
        <p:nvSpPr>
          <p:cNvPr id="6152" name="矩形 90"/>
          <p:cNvSpPr>
            <a:spLocks noChangeArrowheads="1"/>
          </p:cNvSpPr>
          <p:nvPr/>
        </p:nvSpPr>
        <p:spPr bwMode="auto">
          <a:xfrm>
            <a:off x="511810" y="1357630"/>
            <a:ext cx="11234420" cy="381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400" b="1"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b="1"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b="1"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具体做法上，体现遵循互联网+思维，整合利用了现有的互联网网络、德州市有线传输公司“智慧城市”平台、德州市民政局“12343社区养老服务”呼叫信息平台、德州市有线电视网络、德州市社会工作创业扶持平台等各种网络技术和既有平台，满足平台中心与服务对象双向可视、即时互动，并且不会增加服务对象经济负担。项目充分整合互联网、有线电视传输网及手机、电脑终端，建设线上线下教、学、求、助场景，并建设即视即通虚拟社交网络，使老年人居家养老提升到一个新的境界。</a:t>
            </a:r>
          </a:p>
          <a:p>
            <a:pPr defTabSz="1216025" eaLnBrk="1" hangingPunct="1">
              <a:lnSpc>
                <a:spcPct val="120000"/>
              </a:lnSpc>
              <a:spcBef>
                <a:spcPct val="20000"/>
              </a:spcBef>
            </a:pPr>
            <a:r>
              <a:rPr b="1" dirty="0">
                <a:solidFill>
                  <a:srgbClr val="FDFDFD"/>
                </a:solidFill>
                <a:latin typeface="微软雅黑" panose="020B0503020204020204" pitchFamily="34" charset="-122"/>
                <a:ea typeface="微软雅黑" panose="020B0503020204020204" pitchFamily="34" charset="-122"/>
                <a:sym typeface="Arial" panose="020B0604020202020204" pitchFamily="34" charset="0"/>
              </a:rPr>
              <a:t>        对“学养结合”项目，在市级层面，利用社会工作创业扶持中心现有工作场地，设立实体教学场所一期可用建筑面积840平方米，根据需要，可随时扩大到1200平方米。</a:t>
            </a:r>
            <a:r>
              <a:rPr b="1" dirty="0"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同时可以在扶持中</a:t>
            </a:r>
            <a:r>
              <a:rPr lang="zh-CN" altLang="en-US" b="1"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心</a:t>
            </a:r>
            <a:r>
              <a:rPr b="1" smtClean="0">
                <a:solidFill>
                  <a:srgbClr val="FDFDFD"/>
                </a:solidFill>
                <a:latin typeface="微软雅黑" panose="020B0503020204020204" pitchFamily="34" charset="-122"/>
                <a:ea typeface="微软雅黑" panose="020B0503020204020204" pitchFamily="34" charset="-122"/>
                <a:sym typeface="Arial" panose="020B0604020202020204" pitchFamily="34" charset="0"/>
              </a:rPr>
              <a:t>建设网络管理平台</a:t>
            </a:r>
            <a:r>
              <a:rPr b="1">
                <a:solidFill>
                  <a:srgbClr val="FDFDFD"/>
                </a:solidFill>
                <a:latin typeface="微软雅黑" panose="020B0503020204020204" pitchFamily="34" charset="-122"/>
                <a:ea typeface="微软雅黑" panose="020B0503020204020204" pitchFamily="34" charset="-122"/>
                <a:sym typeface="Arial" panose="020B0604020202020204" pitchFamily="34" charset="0"/>
              </a:rPr>
              <a:t>，利用有线电视现有的“智慧城市”平台，对教学进行录制、存储、回放，为老年人进行“学习型”养老及社会活动提供了新的手段，提高了老年人参与性，使社区居家养老有了更加丰富的内涵。在服务对象层面，由于应用了有线电视网络、手机APP、互联网终端，学习不受场地限制，不受时间限制，理论上可以无限地随时随地的进行学习。在有条件的社区或小区，建立局域网，建立实体教学场景，聘请志愿教师进行辅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2"/>
          <p:cNvGrpSpPr/>
          <p:nvPr/>
        </p:nvGrpSpPr>
        <p:grpSpPr bwMode="auto">
          <a:xfrm rot="2125929">
            <a:off x="1728788" y="1465263"/>
            <a:ext cx="3744912" cy="3743325"/>
            <a:chOff x="0" y="0"/>
            <a:chExt cx="3606099" cy="3570272"/>
          </a:xfrm>
        </p:grpSpPr>
        <p:sp>
          <p:nvSpPr>
            <p:cNvPr id="3105" name="弧形 23"/>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6" name="弧形 24"/>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7" name="弧形 25"/>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8" name="弧形 26"/>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3075" name="组合 176"/>
          <p:cNvGrpSpPr/>
          <p:nvPr/>
        </p:nvGrpSpPr>
        <p:grpSpPr bwMode="auto">
          <a:xfrm>
            <a:off x="1604963" y="1314450"/>
            <a:ext cx="4005262" cy="4003675"/>
            <a:chOff x="0" y="0"/>
            <a:chExt cx="4004677" cy="4004677"/>
          </a:xfrm>
        </p:grpSpPr>
        <p:sp>
          <p:nvSpPr>
            <p:cNvPr id="3079" name="椭圆 4"/>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0" name="组合 21"/>
            <p:cNvGrpSpPr/>
            <p:nvPr/>
          </p:nvGrpSpPr>
          <p:grpSpPr bwMode="auto">
            <a:xfrm>
              <a:off x="190939" y="246027"/>
              <a:ext cx="3606099" cy="3570272"/>
              <a:chOff x="0" y="0"/>
              <a:chExt cx="3606099" cy="3570272"/>
            </a:xfrm>
          </p:grpSpPr>
          <p:sp>
            <p:nvSpPr>
              <p:cNvPr id="3101" name="弧形 17"/>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2" name="弧形 18"/>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3" name="弧形 19"/>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4" name="弧形 20"/>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3081" name="椭圆 153"/>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2" name="椭圆 154"/>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3" name="椭圆 155"/>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4" name="椭圆 156"/>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5" name="椭圆 157"/>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6" name="椭圆 158"/>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7" name="椭圆 159"/>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8" name="椭圆 160"/>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9" name="椭圆 161"/>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0" name="椭圆 162"/>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1" name="椭圆 163"/>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2" name="椭圆 164"/>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3" name="椭圆 165"/>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4" name="椭圆 166"/>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5" name="椭圆 167"/>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6" name="椭圆 168"/>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7" name="椭圆 169"/>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8" name="椭圆 170"/>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9" name="椭圆 171"/>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100" name="椭圆 172"/>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3076" name="文本框 173"/>
          <p:cNvSpPr txBox="1">
            <a:spLocks noChangeArrowheads="1"/>
          </p:cNvSpPr>
          <p:nvPr/>
        </p:nvSpPr>
        <p:spPr bwMode="auto">
          <a:xfrm>
            <a:off x="2889250" y="1957388"/>
            <a:ext cx="1370013"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600" b="1">
                <a:solidFill>
                  <a:schemeClr val="bg1"/>
                </a:solidFill>
                <a:latin typeface="Arial" panose="020B0604020202020204" pitchFamily="34" charset="0"/>
                <a:ea typeface="微软雅黑" panose="020B0503020204020204" pitchFamily="34" charset="-122"/>
              </a:rPr>
              <a:t>1</a:t>
            </a:r>
            <a:endParaRPr lang="zh-CN" altLang="en-US" sz="16600" b="1">
              <a:solidFill>
                <a:schemeClr val="bg1"/>
              </a:solidFill>
              <a:latin typeface="Arial" panose="020B0604020202020204" pitchFamily="34" charset="0"/>
              <a:ea typeface="微软雅黑" panose="020B0503020204020204" pitchFamily="34" charset="-122"/>
            </a:endParaRPr>
          </a:p>
        </p:txBody>
      </p:sp>
      <p:sp>
        <p:nvSpPr>
          <p:cNvPr id="3077" name="文本框 174"/>
          <p:cNvSpPr txBox="1">
            <a:spLocks noChangeArrowheads="1"/>
          </p:cNvSpPr>
          <p:nvPr/>
        </p:nvSpPr>
        <p:spPr bwMode="auto">
          <a:xfrm>
            <a:off x="6421438" y="2720023"/>
            <a:ext cx="292608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a:solidFill>
                  <a:schemeClr val="bg1"/>
                </a:solidFill>
                <a:latin typeface="微软雅黑" panose="020B0503020204020204" pitchFamily="34" charset="-122"/>
                <a:ea typeface="微软雅黑" panose="020B0503020204020204" pitchFamily="34" charset="-122"/>
              </a:rPr>
              <a:t>项目背景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2"/>
          <p:cNvGrpSpPr/>
          <p:nvPr/>
        </p:nvGrpSpPr>
        <p:grpSpPr bwMode="auto">
          <a:xfrm rot="2125929">
            <a:off x="1728788" y="1465263"/>
            <a:ext cx="3744912" cy="3743325"/>
            <a:chOff x="0" y="0"/>
            <a:chExt cx="3606099" cy="3570272"/>
          </a:xfrm>
        </p:grpSpPr>
        <p:sp>
          <p:nvSpPr>
            <p:cNvPr id="3105" name="弧形 23"/>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6" name="弧形 24"/>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7" name="弧形 25"/>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8" name="弧形 26"/>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3075" name="组合 176"/>
          <p:cNvGrpSpPr/>
          <p:nvPr/>
        </p:nvGrpSpPr>
        <p:grpSpPr bwMode="auto">
          <a:xfrm>
            <a:off x="1604963" y="1314450"/>
            <a:ext cx="4005262" cy="4003675"/>
            <a:chOff x="0" y="0"/>
            <a:chExt cx="4004677" cy="4004677"/>
          </a:xfrm>
        </p:grpSpPr>
        <p:sp>
          <p:nvSpPr>
            <p:cNvPr id="3079" name="椭圆 4"/>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0" name="组合 21"/>
            <p:cNvGrpSpPr/>
            <p:nvPr/>
          </p:nvGrpSpPr>
          <p:grpSpPr bwMode="auto">
            <a:xfrm>
              <a:off x="190939" y="246027"/>
              <a:ext cx="3606099" cy="3570272"/>
              <a:chOff x="0" y="0"/>
              <a:chExt cx="3606099" cy="3570272"/>
            </a:xfrm>
          </p:grpSpPr>
          <p:sp>
            <p:nvSpPr>
              <p:cNvPr id="3101" name="弧形 17"/>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2" name="弧形 18"/>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3" name="弧形 19"/>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4" name="弧形 20"/>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3081" name="椭圆 153"/>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2" name="椭圆 154"/>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3" name="椭圆 155"/>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4" name="椭圆 156"/>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5" name="椭圆 157"/>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6" name="椭圆 158"/>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7" name="椭圆 159"/>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8" name="椭圆 160"/>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9" name="椭圆 161"/>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0" name="椭圆 162"/>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1" name="椭圆 163"/>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2" name="椭圆 164"/>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3" name="椭圆 165"/>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4" name="椭圆 166"/>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5" name="椭圆 167"/>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6" name="椭圆 168"/>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7" name="椭圆 169"/>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8" name="椭圆 170"/>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9" name="椭圆 171"/>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100" name="椭圆 172"/>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3076" name="文本框 173"/>
          <p:cNvSpPr txBox="1">
            <a:spLocks noChangeArrowheads="1"/>
          </p:cNvSpPr>
          <p:nvPr/>
        </p:nvSpPr>
        <p:spPr bwMode="auto">
          <a:xfrm>
            <a:off x="2889250" y="1957388"/>
            <a:ext cx="1355090" cy="2646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16600" b="1">
                <a:solidFill>
                  <a:schemeClr val="bg1"/>
                </a:solidFill>
                <a:latin typeface="Arial" panose="020B0604020202020204" pitchFamily="34" charset="0"/>
                <a:ea typeface="微软雅黑" panose="020B0503020204020204" pitchFamily="34" charset="-122"/>
              </a:rPr>
              <a:t>4</a:t>
            </a:r>
          </a:p>
        </p:txBody>
      </p:sp>
      <p:sp>
        <p:nvSpPr>
          <p:cNvPr id="3077" name="文本框 174"/>
          <p:cNvSpPr txBox="1">
            <a:spLocks noChangeArrowheads="1"/>
          </p:cNvSpPr>
          <p:nvPr/>
        </p:nvSpPr>
        <p:spPr bwMode="auto">
          <a:xfrm>
            <a:off x="6421438" y="2720023"/>
            <a:ext cx="292608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a:solidFill>
                  <a:schemeClr val="bg1"/>
                </a:solidFill>
                <a:latin typeface="微软雅黑" panose="020B0503020204020204" pitchFamily="34" charset="-122"/>
                <a:ea typeface="微软雅黑" panose="020B0503020204020204" pitchFamily="34" charset="-122"/>
              </a:rPr>
              <a:t>项目推进</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p:cNvGrpSpPr/>
          <p:nvPr/>
        </p:nvGrpSpPr>
        <p:grpSpPr bwMode="auto">
          <a:xfrm>
            <a:off x="546100" y="393700"/>
            <a:ext cx="584200" cy="549275"/>
            <a:chOff x="0" y="0"/>
            <a:chExt cx="648285" cy="609713"/>
          </a:xfrm>
        </p:grpSpPr>
        <p:grpSp>
          <p:nvGrpSpPr>
            <p:cNvPr id="16406" name="组合 2"/>
            <p:cNvGrpSpPr/>
            <p:nvPr/>
          </p:nvGrpSpPr>
          <p:grpSpPr bwMode="auto">
            <a:xfrm>
              <a:off x="0" y="0"/>
              <a:ext cx="432385" cy="432385"/>
              <a:chOff x="0" y="0"/>
              <a:chExt cx="4004677" cy="4004677"/>
            </a:xfrm>
          </p:grpSpPr>
          <p:grpSp>
            <p:nvGrpSpPr>
              <p:cNvPr id="16459" name="组合 55"/>
              <p:cNvGrpSpPr/>
              <p:nvPr/>
            </p:nvGrpSpPr>
            <p:grpSpPr bwMode="auto">
              <a:xfrm>
                <a:off x="190939" y="246027"/>
                <a:ext cx="3606099" cy="3570272"/>
                <a:chOff x="0" y="0"/>
                <a:chExt cx="3606099" cy="3570272"/>
              </a:xfrm>
            </p:grpSpPr>
            <p:sp>
              <p:nvSpPr>
                <p:cNvPr id="1648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8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8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8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646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6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7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6407" name="组合 3"/>
            <p:cNvGrpSpPr/>
            <p:nvPr/>
          </p:nvGrpSpPr>
          <p:grpSpPr bwMode="auto">
            <a:xfrm>
              <a:off x="215900" y="0"/>
              <a:ext cx="432385" cy="432385"/>
              <a:chOff x="0" y="0"/>
              <a:chExt cx="4004677" cy="4004677"/>
            </a:xfrm>
          </p:grpSpPr>
          <p:grpSp>
            <p:nvGrpSpPr>
              <p:cNvPr id="16434" name="组合 30"/>
              <p:cNvGrpSpPr/>
              <p:nvPr/>
            </p:nvGrpSpPr>
            <p:grpSpPr bwMode="auto">
              <a:xfrm>
                <a:off x="190939" y="246027"/>
                <a:ext cx="3606099" cy="3570272"/>
                <a:chOff x="0" y="0"/>
                <a:chExt cx="3606099" cy="3570272"/>
              </a:xfrm>
            </p:grpSpPr>
            <p:sp>
              <p:nvSpPr>
                <p:cNvPr id="1645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5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5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5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643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3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3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3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3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4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5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5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5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5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5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6408" name="组合 4"/>
            <p:cNvGrpSpPr/>
            <p:nvPr/>
          </p:nvGrpSpPr>
          <p:grpSpPr bwMode="auto">
            <a:xfrm>
              <a:off x="115763" y="177328"/>
              <a:ext cx="432385" cy="432385"/>
              <a:chOff x="0" y="0"/>
              <a:chExt cx="4004677" cy="4004677"/>
            </a:xfrm>
          </p:grpSpPr>
          <p:grpSp>
            <p:nvGrpSpPr>
              <p:cNvPr id="16409" name="组合 5"/>
              <p:cNvGrpSpPr/>
              <p:nvPr/>
            </p:nvGrpSpPr>
            <p:grpSpPr bwMode="auto">
              <a:xfrm>
                <a:off x="190939" y="246027"/>
                <a:ext cx="3606099" cy="3570272"/>
                <a:chOff x="0" y="0"/>
                <a:chExt cx="3606099" cy="3570272"/>
              </a:xfrm>
            </p:grpSpPr>
            <p:sp>
              <p:nvSpPr>
                <p:cNvPr id="1643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3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3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643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641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1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642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6387" name="矩形 80"/>
          <p:cNvSpPr>
            <a:spLocks noChangeArrowheads="1"/>
          </p:cNvSpPr>
          <p:nvPr/>
        </p:nvSpPr>
        <p:spPr bwMode="auto">
          <a:xfrm>
            <a:off x="1225550" y="411163"/>
            <a:ext cx="19175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4.</a:t>
            </a:r>
            <a:r>
              <a:rPr lang="zh-CN" altLang="en-US" sz="2800" dirty="0" smtClean="0">
                <a:solidFill>
                  <a:schemeClr val="bg1"/>
                </a:solidFill>
                <a:latin typeface="微软雅黑" panose="020B0503020204020204" pitchFamily="34" charset="-122"/>
                <a:ea typeface="微软雅黑" panose="020B0503020204020204" pitchFamily="34" charset="-122"/>
              </a:rPr>
              <a:t>项目推进</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8" name="Shape 917"/>
          <p:cNvSpPr>
            <a:spLocks noChangeShapeType="1"/>
          </p:cNvSpPr>
          <p:nvPr/>
        </p:nvSpPr>
        <p:spPr bwMode="auto">
          <a:xfrm flipV="1">
            <a:off x="1533525" y="3986213"/>
            <a:ext cx="9166225" cy="0"/>
          </a:xfrm>
          <a:prstGeom prst="line">
            <a:avLst/>
          </a:prstGeom>
          <a:noFill/>
          <a:ln w="12700">
            <a:solidFill>
              <a:srgbClr val="ADBACA"/>
            </a:solidFill>
            <a:round/>
          </a:ln>
          <a:extLst>
            <a:ext uri="{909E8E84-426E-40DD-AFC4-6F175D3DCCD1}">
              <a14:hiddenFill xmlns:a14="http://schemas.microsoft.com/office/drawing/2010/main" xmlns="">
                <a:noFill/>
              </a14:hiddenFill>
            </a:ext>
          </a:extLst>
        </p:spPr>
        <p:txBody>
          <a:bodyPr lIns="0" tIns="0" rIns="0" bIns="0" anchor="ctr"/>
          <a:lstStyle/>
          <a:p>
            <a:endParaRPr lang="zh-CN" altLang="en-US"/>
          </a:p>
        </p:txBody>
      </p:sp>
      <p:sp>
        <p:nvSpPr>
          <p:cNvPr id="16389" name="Shape 918"/>
          <p:cNvSpPr>
            <a:spLocks noChangeShapeType="1"/>
          </p:cNvSpPr>
          <p:nvPr/>
        </p:nvSpPr>
        <p:spPr bwMode="auto">
          <a:xfrm flipV="1">
            <a:off x="5872163" y="2114550"/>
            <a:ext cx="0" cy="4021138"/>
          </a:xfrm>
          <a:prstGeom prst="line">
            <a:avLst/>
          </a:prstGeom>
          <a:noFill/>
          <a:ln w="12700">
            <a:solidFill>
              <a:srgbClr val="ADBACA"/>
            </a:solidFill>
            <a:round/>
          </a:ln>
          <a:extLst>
            <a:ext uri="{909E8E84-426E-40DD-AFC4-6F175D3DCCD1}">
              <a14:hiddenFill xmlns:a14="http://schemas.microsoft.com/office/drawing/2010/main" xmlns="">
                <a:noFill/>
              </a14:hiddenFill>
            </a:ext>
          </a:extLst>
        </p:spPr>
        <p:txBody>
          <a:bodyPr lIns="0" tIns="0" rIns="0" bIns="0" anchor="ctr"/>
          <a:lstStyle/>
          <a:p>
            <a:endParaRPr lang="zh-CN" altLang="en-US"/>
          </a:p>
        </p:txBody>
      </p:sp>
      <p:sp>
        <p:nvSpPr>
          <p:cNvPr id="16398" name="矩形 96"/>
          <p:cNvSpPr>
            <a:spLocks noChangeArrowheads="1"/>
          </p:cNvSpPr>
          <p:nvPr/>
        </p:nvSpPr>
        <p:spPr bwMode="auto">
          <a:xfrm>
            <a:off x="1695450" y="2033270"/>
            <a:ext cx="3960495" cy="1769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社区居家养老“学养结合”示范项目实体教学设施正在加紧施工，电视传输网络已经完成，各种仪器正在招标采购，教师正在招募，预计8月中旬发布招生广告，9月中旬正式开学。开学后，将通过有线电视社区讲堂扩展到有条件的社区，建设社区老年学院。</a:t>
            </a:r>
          </a:p>
        </p:txBody>
      </p:sp>
      <p:sp>
        <p:nvSpPr>
          <p:cNvPr id="2" name="矩形 96"/>
          <p:cNvSpPr>
            <a:spLocks noChangeArrowheads="1"/>
          </p:cNvSpPr>
          <p:nvPr/>
        </p:nvSpPr>
        <p:spPr bwMode="auto">
          <a:xfrm>
            <a:off x="6172200" y="1860550"/>
            <a:ext cx="4456430" cy="2064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社区居家老年人关怀救助系统正在开发相关软件，除养老管理和服务系统的编制外，还要与德州市12343社区养老呼叫中心、德州市有线电视传输有限公司“智慧城市”平台、德州市社区公共服务综合平台、德州市养老服务网对接，实现无缝连接。8月11日，深圳壹零后和德州新未来将与有线电视公司、扶持中心进行方案探讨。</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96"/>
          <p:cNvSpPr>
            <a:spLocks noChangeArrowheads="1"/>
          </p:cNvSpPr>
          <p:nvPr/>
        </p:nvSpPr>
        <p:spPr bwMode="auto">
          <a:xfrm>
            <a:off x="6243320" y="4151630"/>
            <a:ext cx="3960495" cy="589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2018年8月完成老年人远程诊疗系统的开发和应用。</a:t>
            </a:r>
          </a:p>
        </p:txBody>
      </p:sp>
      <p:sp>
        <p:nvSpPr>
          <p:cNvPr id="4" name="矩形 96"/>
          <p:cNvSpPr>
            <a:spLocks noChangeArrowheads="1"/>
          </p:cNvSpPr>
          <p:nvPr/>
        </p:nvSpPr>
        <p:spPr bwMode="auto">
          <a:xfrm>
            <a:off x="1695450" y="4151630"/>
            <a:ext cx="3960495" cy="1179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失智老年人定位救援服务将于10月份进行软件开发和调试，2017年底采购定位手环，发放到符合政府规定条件的老年人手中，同时开展定位救援服务。</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0" y="0"/>
            <a:ext cx="12192000" cy="4343400"/>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US" altLang="zh-CN" sz="2400">
              <a:solidFill>
                <a:srgbClr val="FFFFFF"/>
              </a:solidFill>
            </a:endParaRPr>
          </a:p>
        </p:txBody>
      </p:sp>
      <p:sp>
        <p:nvSpPr>
          <p:cNvPr id="28675" name="Rectangle 20"/>
          <p:cNvSpPr>
            <a:spLocks noChangeArrowheads="1"/>
          </p:cNvSpPr>
          <p:nvPr/>
        </p:nvSpPr>
        <p:spPr bwMode="auto">
          <a:xfrm>
            <a:off x="0" y="2006600"/>
            <a:ext cx="12192000" cy="2336800"/>
          </a:xfrm>
          <a:prstGeom prst="rect">
            <a:avLst/>
          </a:prstGeom>
          <a:solidFill>
            <a:srgbClr val="FCFCFC">
              <a:alpha val="2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pic>
        <p:nvPicPr>
          <p:cNvPr id="28678" name="Group 1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8650" y="3743325"/>
            <a:ext cx="2794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Group 1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1813" y="3127375"/>
            <a:ext cx="280987"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2" name="TextBox 11"/>
          <p:cNvSpPr txBox="1">
            <a:spLocks noChangeArrowheads="1"/>
          </p:cNvSpPr>
          <p:nvPr/>
        </p:nvSpPr>
        <p:spPr bwMode="auto">
          <a:xfrm>
            <a:off x="3906520" y="2566988"/>
            <a:ext cx="4621213" cy="1322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solidFill>
                  <a:srgbClr val="60A1C0"/>
                </a:solidFill>
                <a:latin typeface="微软雅黑" panose="020B0503020204020204" pitchFamily="34" charset="-122"/>
                <a:ea typeface="微软雅黑" panose="020B0503020204020204" pitchFamily="34" charset="-122"/>
              </a:rPr>
              <a:t>感谢观看！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224663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a:t>
            </a:r>
            <a:r>
              <a:rPr lang="en-US" sz="2800" b="1">
                <a:solidFill>
                  <a:schemeClr val="bg1"/>
                </a:solidFill>
                <a:latin typeface="微软雅黑" panose="020B0503020204020204" pitchFamily="34" charset="-122"/>
                <a:ea typeface="微软雅黑" panose="020B0503020204020204" pitchFamily="34" charset="-122"/>
              </a:rPr>
              <a:t>1.</a:t>
            </a:r>
            <a:r>
              <a:rPr lang="zh-CN" altLang="en-US" sz="2800" b="1">
                <a:solidFill>
                  <a:schemeClr val="bg1"/>
                </a:solidFill>
                <a:latin typeface="微软雅黑" panose="020B0503020204020204" pitchFamily="34" charset="-122"/>
                <a:ea typeface="微软雅黑" panose="020B0503020204020204" pitchFamily="34" charset="-122"/>
              </a:rPr>
              <a:t>项目背景</a:t>
            </a:r>
          </a:p>
        </p:txBody>
      </p:sp>
      <p:sp>
        <p:nvSpPr>
          <p:cNvPr id="19462" name="椭圆 83"/>
          <p:cNvSpPr>
            <a:spLocks noChangeArrowheads="1"/>
          </p:cNvSpPr>
          <p:nvPr/>
        </p:nvSpPr>
        <p:spPr bwMode="auto">
          <a:xfrm>
            <a:off x="723900" y="2049463"/>
            <a:ext cx="1470025" cy="1470025"/>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19463" name="组合 8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0450" y="2432050"/>
            <a:ext cx="7985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矩形 90"/>
          <p:cNvSpPr>
            <a:spLocks noChangeArrowheads="1"/>
          </p:cNvSpPr>
          <p:nvPr/>
        </p:nvSpPr>
        <p:spPr bwMode="auto">
          <a:xfrm>
            <a:off x="2720975" y="1362075"/>
            <a:ext cx="8985885" cy="5078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l" eaLnBrk="1" hangingPunct="1">
              <a:lnSpc>
                <a:spcPct val="150000"/>
              </a:lnSpc>
              <a:spcBef>
                <a:spcPct val="20000"/>
              </a:spcBef>
            </a:pPr>
            <a:r>
              <a:rPr lang="en-US" altLang="zh-CN" sz="2000" b="1">
                <a:solidFill>
                  <a:srgbClr val="FDFDFD"/>
                </a:solidFill>
                <a:latin typeface="Arial" panose="020B0604020202020204" pitchFamily="34" charset="0"/>
                <a:ea typeface="微软雅黑" panose="020B0503020204020204" pitchFamily="34" charset="-122"/>
                <a:sym typeface="Arial" panose="020B0604020202020204" pitchFamily="34" charset="0"/>
              </a:rPr>
              <a:t>       中国社会已经进入了快速老龄化阶段。自1999年中国进入老龄社会开始，我国老年人口数量不断增加。</a:t>
            </a:r>
            <a:r>
              <a:rPr lang="zh-CN" altLang="en-US" sz="2000" b="1">
                <a:solidFill>
                  <a:srgbClr val="FDFDFD"/>
                </a:solidFill>
                <a:latin typeface="Arial" panose="020B0604020202020204" pitchFamily="34" charset="0"/>
                <a:ea typeface="微软雅黑" panose="020B0503020204020204" pitchFamily="34" charset="-122"/>
                <a:sym typeface="Arial" panose="020B0604020202020204" pitchFamily="34" charset="0"/>
              </a:rPr>
              <a:t>截止</a:t>
            </a:r>
            <a:r>
              <a:rPr lang="en-US" altLang="zh-CN" sz="2000" b="1">
                <a:solidFill>
                  <a:srgbClr val="FDFDFD"/>
                </a:solidFill>
                <a:latin typeface="Arial" panose="020B0604020202020204" pitchFamily="34" charset="0"/>
                <a:ea typeface="微软雅黑" panose="020B0503020204020204" pitchFamily="34" charset="-122"/>
                <a:sym typeface="Arial" panose="020B0604020202020204" pitchFamily="34" charset="0"/>
              </a:rPr>
              <a:t>2014年</a:t>
            </a:r>
            <a:r>
              <a:rPr lang="zh-CN" altLang="en-US" sz="2000" b="1">
                <a:solidFill>
                  <a:srgbClr val="FDFDFD"/>
                </a:solidFill>
                <a:latin typeface="Arial" panose="020B0604020202020204" pitchFamily="34" charset="0"/>
                <a:ea typeface="微软雅黑" panose="020B0503020204020204" pitchFamily="34" charset="-122"/>
                <a:sym typeface="Arial" panose="020B0604020202020204" pitchFamily="34" charset="0"/>
              </a:rPr>
              <a:t>底</a:t>
            </a:r>
            <a:r>
              <a:rPr lang="en-US" altLang="zh-CN" sz="2000" b="1">
                <a:solidFill>
                  <a:srgbClr val="FDFDFD"/>
                </a:solidFill>
                <a:latin typeface="Arial" panose="020B0604020202020204" pitchFamily="34" charset="0"/>
                <a:ea typeface="微软雅黑" panose="020B0503020204020204" pitchFamily="34" charset="-122"/>
                <a:sym typeface="Arial" panose="020B0604020202020204" pitchFamily="34" charset="0"/>
              </a:rPr>
              <a:t>，我国60周岁及以上老年人口21242万人，占总人口的15.5%，65周岁及以上人口13755万人，占总人口的10.1%。全国60岁以上的老年人口净增加999万，约1000万，增长6‰，高于自然人口增长率5.21‰，老龄化加速。截至2015年底，全国60岁及以上老年人口22200万人，占总人口的16.1%，其中65岁及以上人口14386万人，占总人口的10.5%。”未富先老’的特征日益凸显，对我国现代化进程产生全面而深远影响。预计2020年老年人口将达到2.43亿，到21世纪中叶将超过4亿，占全国总人口的28%，即每4个人中就有一位老年人；据预测我国65岁以上老年人数将从2000年的0.94亿（占总人口的7.3%）增加到2050年的3.34亿（占总人口的22.6%），我国已成为老龄化速度最快，老年人口最多的国家。</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p:cNvGrpSpPr/>
          <p:nvPr/>
        </p:nvGrpSpPr>
        <p:grpSpPr bwMode="auto">
          <a:xfrm>
            <a:off x="546100" y="393700"/>
            <a:ext cx="584200" cy="549275"/>
            <a:chOff x="0" y="0"/>
            <a:chExt cx="648285" cy="609713"/>
          </a:xfrm>
        </p:grpSpPr>
        <p:grpSp>
          <p:nvGrpSpPr>
            <p:cNvPr id="19466" name="组合 2"/>
            <p:cNvGrpSpPr/>
            <p:nvPr/>
          </p:nvGrpSpPr>
          <p:grpSpPr bwMode="auto">
            <a:xfrm>
              <a:off x="0" y="0"/>
              <a:ext cx="432385" cy="432385"/>
              <a:chOff x="0" y="0"/>
              <a:chExt cx="4004677" cy="4004677"/>
            </a:xfrm>
          </p:grpSpPr>
          <p:grpSp>
            <p:nvGrpSpPr>
              <p:cNvPr id="19519" name="组合 55"/>
              <p:cNvGrpSpPr/>
              <p:nvPr/>
            </p:nvGrpSpPr>
            <p:grpSpPr bwMode="auto">
              <a:xfrm>
                <a:off x="190939" y="246027"/>
                <a:ext cx="3606099" cy="3570272"/>
                <a:chOff x="0" y="0"/>
                <a:chExt cx="3606099" cy="3570272"/>
              </a:xfrm>
            </p:grpSpPr>
            <p:sp>
              <p:nvSpPr>
                <p:cNvPr id="1954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4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52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2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3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7" name="组合 3"/>
            <p:cNvGrpSpPr/>
            <p:nvPr/>
          </p:nvGrpSpPr>
          <p:grpSpPr bwMode="auto">
            <a:xfrm>
              <a:off x="215900" y="0"/>
              <a:ext cx="432385" cy="432385"/>
              <a:chOff x="0" y="0"/>
              <a:chExt cx="4004677" cy="4004677"/>
            </a:xfrm>
          </p:grpSpPr>
          <p:grpSp>
            <p:nvGrpSpPr>
              <p:cNvPr id="19494" name="组合 30"/>
              <p:cNvGrpSpPr/>
              <p:nvPr/>
            </p:nvGrpSpPr>
            <p:grpSpPr bwMode="auto">
              <a:xfrm>
                <a:off x="190939" y="246027"/>
                <a:ext cx="3606099" cy="3570272"/>
                <a:chOff x="0" y="0"/>
                <a:chExt cx="3606099" cy="3570272"/>
              </a:xfrm>
            </p:grpSpPr>
            <p:sp>
              <p:nvSpPr>
                <p:cNvPr id="1951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51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9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9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0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51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9468" name="组合 4"/>
            <p:cNvGrpSpPr/>
            <p:nvPr/>
          </p:nvGrpSpPr>
          <p:grpSpPr bwMode="auto">
            <a:xfrm>
              <a:off x="115763" y="177328"/>
              <a:ext cx="432385" cy="432385"/>
              <a:chOff x="0" y="0"/>
              <a:chExt cx="4004677" cy="4004677"/>
            </a:xfrm>
          </p:grpSpPr>
          <p:grpSp>
            <p:nvGrpSpPr>
              <p:cNvPr id="19469" name="组合 5"/>
              <p:cNvGrpSpPr/>
              <p:nvPr/>
            </p:nvGrpSpPr>
            <p:grpSpPr bwMode="auto">
              <a:xfrm>
                <a:off x="190939" y="246027"/>
                <a:ext cx="3606099" cy="3570272"/>
                <a:chOff x="0" y="0"/>
                <a:chExt cx="3606099" cy="3570272"/>
              </a:xfrm>
            </p:grpSpPr>
            <p:sp>
              <p:nvSpPr>
                <p:cNvPr id="1949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949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947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7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948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9459" name="矩形 80"/>
          <p:cNvSpPr>
            <a:spLocks noChangeArrowheads="1"/>
          </p:cNvSpPr>
          <p:nvPr/>
        </p:nvSpPr>
        <p:spPr bwMode="auto">
          <a:xfrm>
            <a:off x="1225550" y="411163"/>
            <a:ext cx="438023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1.2.</a:t>
            </a:r>
            <a:r>
              <a:rPr lang="zh-CN" altLang="en-US" sz="2800" b="1">
                <a:solidFill>
                  <a:schemeClr val="bg1"/>
                </a:solidFill>
                <a:latin typeface="微软雅黑" panose="020B0503020204020204" pitchFamily="34" charset="-122"/>
                <a:ea typeface="微软雅黑" panose="020B0503020204020204" pitchFamily="34" charset="-122"/>
              </a:rPr>
              <a:t>老年人问题及需求分析</a:t>
            </a:r>
          </a:p>
        </p:txBody>
      </p:sp>
      <p:sp>
        <p:nvSpPr>
          <p:cNvPr id="19462" name="椭圆 83"/>
          <p:cNvSpPr>
            <a:spLocks noChangeArrowheads="1"/>
          </p:cNvSpPr>
          <p:nvPr/>
        </p:nvSpPr>
        <p:spPr bwMode="auto">
          <a:xfrm>
            <a:off x="723900" y="2049463"/>
            <a:ext cx="1470025" cy="1470025"/>
          </a:xfrm>
          <a:prstGeom prst="ellipse">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19463" name="组合 8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0450" y="2432050"/>
            <a:ext cx="7985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矩形 90"/>
          <p:cNvSpPr>
            <a:spLocks noChangeArrowheads="1"/>
          </p:cNvSpPr>
          <p:nvPr/>
        </p:nvSpPr>
        <p:spPr bwMode="auto">
          <a:xfrm>
            <a:off x="2742565" y="1389380"/>
            <a:ext cx="8437880"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eaLnBrk="1" hangingPunct="1">
              <a:lnSpc>
                <a:spcPct val="150000"/>
              </a:lnSpc>
              <a:spcBef>
                <a:spcPct val="20000"/>
              </a:spcBef>
            </a:pPr>
            <a:r>
              <a:rPr lang="en-US" altLang="zh-CN" sz="2000" b="1">
                <a:solidFill>
                  <a:srgbClr val="FDFDFD"/>
                </a:solidFill>
                <a:latin typeface="Arial" panose="020B0604020202020204" pitchFamily="34" charset="0"/>
                <a:ea typeface="微软雅黑" panose="020B0503020204020204" pitchFamily="34" charset="-122"/>
                <a:sym typeface="Arial" panose="020B0604020202020204" pitchFamily="34" charset="0"/>
              </a:rPr>
              <a:t>       </a:t>
            </a:r>
            <a:r>
              <a:rPr sz="2000" b="1">
                <a:solidFill>
                  <a:srgbClr val="FDFDFD"/>
                </a:solidFill>
                <a:latin typeface="Arial" panose="020B0604020202020204" pitchFamily="34" charset="0"/>
                <a:ea typeface="微软雅黑" panose="020B0503020204020204" pitchFamily="34" charset="-122"/>
                <a:sym typeface="Arial" panose="020B0604020202020204" pitchFamily="34" charset="0"/>
              </a:rPr>
              <a:t>目前老年人面临最多的问题，对生活自理程度较低的老年群体来说，是陪护照料、看病就医、心理慰藉。其中许多独居老年人、失智老年人、失能半失能老人，具有更高的专业服务需求，比如对独居老年人关怀慰问服务、老年人远程诊疗服务、失智老年人的定位救援服务、失能半失能老人应急服务等。对身体健康的中低龄老年活力人群来说，由于闲暇时间充足，精神层面需求旺盛，更渴望能融入社会，加强人际交流，增加文化娱乐活动，比如希望学习书法绘画、老年瑜伽、舞蹈健身，愿意参加老年大学培训班、老年大学在线教育等。解决这些老年人出现的养老服务问题十分迫切，加快健全完善养老服务体系，采取多种服务措施，创新服务方式、服务方法是解决养老服务问题的基础保障。</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2"/>
          <p:cNvGrpSpPr/>
          <p:nvPr/>
        </p:nvGrpSpPr>
        <p:grpSpPr bwMode="auto">
          <a:xfrm rot="2125929">
            <a:off x="1728788" y="1465263"/>
            <a:ext cx="3744912" cy="3743325"/>
            <a:chOff x="0" y="0"/>
            <a:chExt cx="3606099" cy="3570272"/>
          </a:xfrm>
        </p:grpSpPr>
        <p:sp>
          <p:nvSpPr>
            <p:cNvPr id="3105" name="弧形 23"/>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6" name="弧形 24"/>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7" name="弧形 25"/>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8" name="弧形 26"/>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3075" name="组合 176"/>
          <p:cNvGrpSpPr/>
          <p:nvPr/>
        </p:nvGrpSpPr>
        <p:grpSpPr bwMode="auto">
          <a:xfrm>
            <a:off x="1604963" y="1314450"/>
            <a:ext cx="4005262" cy="4003675"/>
            <a:chOff x="0" y="0"/>
            <a:chExt cx="4004677" cy="4004677"/>
          </a:xfrm>
        </p:grpSpPr>
        <p:sp>
          <p:nvSpPr>
            <p:cNvPr id="3079" name="椭圆 4"/>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0" name="组合 21"/>
            <p:cNvGrpSpPr/>
            <p:nvPr/>
          </p:nvGrpSpPr>
          <p:grpSpPr bwMode="auto">
            <a:xfrm>
              <a:off x="190939" y="246027"/>
              <a:ext cx="3606099" cy="3570272"/>
              <a:chOff x="0" y="0"/>
              <a:chExt cx="3606099" cy="3570272"/>
            </a:xfrm>
          </p:grpSpPr>
          <p:sp>
            <p:nvSpPr>
              <p:cNvPr id="3101" name="弧形 17"/>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2" name="弧形 18"/>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3" name="弧形 19"/>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104" name="弧形 20"/>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3081" name="椭圆 153"/>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2" name="椭圆 154"/>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3" name="椭圆 155"/>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4" name="椭圆 156"/>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5" name="椭圆 157"/>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6" name="椭圆 158"/>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7" name="椭圆 159"/>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8" name="椭圆 160"/>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89" name="椭圆 161"/>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0" name="椭圆 162"/>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1" name="椭圆 163"/>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2" name="椭圆 164"/>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3" name="椭圆 165"/>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4" name="椭圆 166"/>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5" name="椭圆 167"/>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6" name="椭圆 168"/>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7" name="椭圆 169"/>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8" name="椭圆 170"/>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99" name="椭圆 171"/>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100" name="椭圆 172"/>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3076" name="文本框 173"/>
          <p:cNvSpPr txBox="1">
            <a:spLocks noChangeArrowheads="1"/>
          </p:cNvSpPr>
          <p:nvPr/>
        </p:nvSpPr>
        <p:spPr bwMode="auto">
          <a:xfrm>
            <a:off x="2889250" y="1957388"/>
            <a:ext cx="1355090" cy="2646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16600" b="1">
                <a:solidFill>
                  <a:schemeClr val="bg1"/>
                </a:solidFill>
                <a:latin typeface="Arial" panose="020B0604020202020204" pitchFamily="34" charset="0"/>
                <a:ea typeface="微软雅黑" panose="020B0503020204020204" pitchFamily="34" charset="-122"/>
              </a:rPr>
              <a:t>2</a:t>
            </a:r>
          </a:p>
        </p:txBody>
      </p:sp>
      <p:sp>
        <p:nvSpPr>
          <p:cNvPr id="3077" name="文本框 174"/>
          <p:cNvSpPr txBox="1">
            <a:spLocks noChangeArrowheads="1"/>
          </p:cNvSpPr>
          <p:nvPr/>
        </p:nvSpPr>
        <p:spPr bwMode="auto">
          <a:xfrm>
            <a:off x="6421438" y="2720023"/>
            <a:ext cx="2926080" cy="92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a:solidFill>
                  <a:schemeClr val="bg1"/>
                </a:solidFill>
                <a:latin typeface="微软雅黑" panose="020B0503020204020204" pitchFamily="34" charset="-122"/>
                <a:ea typeface="微软雅黑" panose="020B0503020204020204" pitchFamily="34" charset="-122"/>
              </a:rPr>
              <a:t>项目内容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189928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a:t>
            </a:r>
            <a:r>
              <a:rPr lang="zh-CN" sz="2800">
                <a:solidFill>
                  <a:schemeClr val="bg1"/>
                </a:solidFill>
                <a:latin typeface="微软雅黑" panose="020B0503020204020204" pitchFamily="34" charset="-122"/>
                <a:ea typeface="微软雅黑" panose="020B0503020204020204" pitchFamily="34" charset="-122"/>
                <a:sym typeface="+mn-ea"/>
              </a:rPr>
              <a:t>项目内容</a:t>
            </a:r>
            <a:endParaRPr lang="zh-CN" sz="2800">
              <a:solidFill>
                <a:schemeClr val="bg1"/>
              </a:solidFill>
              <a:latin typeface="微软雅黑" panose="020B0503020204020204" pitchFamily="34" charset="-122"/>
              <a:ea typeface="微软雅黑" panose="020B0503020204020204" pitchFamily="34" charset="-122"/>
            </a:endParaRP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3544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b="1">
                <a:solidFill>
                  <a:srgbClr val="FDFDFD"/>
                </a:solidFill>
                <a:latin typeface="微软雅黑" panose="020B0503020204020204" pitchFamily="34" charset="-122"/>
                <a:ea typeface="微软雅黑" panose="020B0503020204020204" pitchFamily="34" charset="-122"/>
                <a:sym typeface="Arial" panose="020B0604020202020204" pitchFamily="34" charset="0"/>
              </a:rPr>
              <a:t>社区居家养老服务体系以居家老年人为服务对象，以社区居家养老服务信息平台为手段，以专业化的社会工作队伍为依托，以精准化服务为目标，为有需求的老年人提供解决精神层面和日常生活困难为主要内容的社会化社区居家养老服务。</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81"/>
          <p:cNvGrpSpPr/>
          <p:nvPr/>
        </p:nvGrpSpPr>
        <p:grpSpPr bwMode="auto">
          <a:xfrm>
            <a:off x="546100" y="393700"/>
            <a:ext cx="584200" cy="549275"/>
            <a:chOff x="0" y="0"/>
            <a:chExt cx="648285" cy="609713"/>
          </a:xfrm>
        </p:grpSpPr>
        <p:grpSp>
          <p:nvGrpSpPr>
            <p:cNvPr id="11301" name="组合 1"/>
            <p:cNvGrpSpPr/>
            <p:nvPr/>
          </p:nvGrpSpPr>
          <p:grpSpPr bwMode="auto">
            <a:xfrm>
              <a:off x="0" y="0"/>
              <a:ext cx="432385" cy="432385"/>
              <a:chOff x="0" y="0"/>
              <a:chExt cx="4004677" cy="4004677"/>
            </a:xfrm>
          </p:grpSpPr>
          <p:grpSp>
            <p:nvGrpSpPr>
              <p:cNvPr id="11354" name="组合 3"/>
              <p:cNvGrpSpPr/>
              <p:nvPr/>
            </p:nvGrpSpPr>
            <p:grpSpPr bwMode="auto">
              <a:xfrm>
                <a:off x="190939" y="246027"/>
                <a:ext cx="3606099" cy="3570272"/>
                <a:chOff x="0" y="0"/>
                <a:chExt cx="3606099" cy="3570272"/>
              </a:xfrm>
            </p:grpSpPr>
            <p:sp>
              <p:nvSpPr>
                <p:cNvPr id="11375" name="弧形 24"/>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76" name="弧形 25"/>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77" name="弧形 26"/>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78" name="弧形 27"/>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1355" name="椭圆 4"/>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56" name="椭圆 5"/>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57" name="椭圆 6"/>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58" name="椭圆 7"/>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59" name="椭圆 8"/>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0" name="椭圆 9"/>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1" name="椭圆 10"/>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2" name="椭圆 11"/>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3" name="椭圆 12"/>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4" name="椭圆 13"/>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5" name="椭圆 14"/>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6" name="椭圆 15"/>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7" name="椭圆 16"/>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8" name="椭圆 17"/>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69" name="椭圆 18"/>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70" name="椭圆 19"/>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71" name="椭圆 20"/>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72" name="椭圆 21"/>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73" name="椭圆 22"/>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74" name="椭圆 23"/>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1302" name="组合 28"/>
            <p:cNvGrpSpPr/>
            <p:nvPr/>
          </p:nvGrpSpPr>
          <p:grpSpPr bwMode="auto">
            <a:xfrm>
              <a:off x="215900" y="0"/>
              <a:ext cx="432385" cy="432385"/>
              <a:chOff x="0" y="0"/>
              <a:chExt cx="4004677" cy="4004677"/>
            </a:xfrm>
          </p:grpSpPr>
          <p:grpSp>
            <p:nvGrpSpPr>
              <p:cNvPr id="11329" name="组合 29"/>
              <p:cNvGrpSpPr/>
              <p:nvPr/>
            </p:nvGrpSpPr>
            <p:grpSpPr bwMode="auto">
              <a:xfrm>
                <a:off x="190939" y="246027"/>
                <a:ext cx="3606099" cy="3570272"/>
                <a:chOff x="0" y="0"/>
                <a:chExt cx="3606099" cy="3570272"/>
              </a:xfrm>
            </p:grpSpPr>
            <p:sp>
              <p:nvSpPr>
                <p:cNvPr id="11350" name="弧形 50"/>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51" name="弧形 51"/>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52" name="弧形 52"/>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53" name="弧形 53"/>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1330" name="椭圆 30"/>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1" name="椭圆 31"/>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2" name="椭圆 32"/>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3" name="椭圆 33"/>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4" name="椭圆 34"/>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5" name="椭圆 35"/>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6" name="椭圆 36"/>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7" name="椭圆 37"/>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8" name="椭圆 38"/>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39" name="椭圆 39"/>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0" name="椭圆 40"/>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1" name="椭圆 41"/>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2" name="椭圆 42"/>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3" name="椭圆 43"/>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4" name="椭圆 44"/>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5" name="椭圆 45"/>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6" name="椭圆 46"/>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7" name="椭圆 47"/>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8" name="椭圆 48"/>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49" name="椭圆 49"/>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1303" name="组合 55"/>
            <p:cNvGrpSpPr/>
            <p:nvPr/>
          </p:nvGrpSpPr>
          <p:grpSpPr bwMode="auto">
            <a:xfrm>
              <a:off x="115763" y="177328"/>
              <a:ext cx="432385" cy="432385"/>
              <a:chOff x="0" y="0"/>
              <a:chExt cx="4004677" cy="4004677"/>
            </a:xfrm>
          </p:grpSpPr>
          <p:grpSp>
            <p:nvGrpSpPr>
              <p:cNvPr id="11304" name="组合 56"/>
              <p:cNvGrpSpPr/>
              <p:nvPr/>
            </p:nvGrpSpPr>
            <p:grpSpPr bwMode="auto">
              <a:xfrm>
                <a:off x="190939" y="246027"/>
                <a:ext cx="3606099" cy="3570272"/>
                <a:chOff x="0" y="0"/>
                <a:chExt cx="3606099" cy="3570272"/>
              </a:xfrm>
            </p:grpSpPr>
            <p:sp>
              <p:nvSpPr>
                <p:cNvPr id="11325" name="弧形 77"/>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26" name="弧形 78"/>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27" name="弧形 79"/>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11328" name="弧形 80"/>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11305" name="椭圆 57"/>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06" name="椭圆 58"/>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07" name="椭圆 59"/>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08" name="椭圆 60"/>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09" name="椭圆 61"/>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0" name="椭圆 62"/>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1" name="椭圆 63"/>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2" name="椭圆 64"/>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3" name="椭圆 65"/>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4" name="椭圆 66"/>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5" name="椭圆 67"/>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6" name="椭圆 68"/>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7" name="椭圆 69"/>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8" name="椭圆 70"/>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19" name="椭圆 71"/>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20" name="椭圆 72"/>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21" name="椭圆 73"/>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22" name="椭圆 74"/>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23" name="椭圆 75"/>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324" name="椭圆 76"/>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11267" name="矩形 82"/>
          <p:cNvSpPr>
            <a:spLocks noChangeArrowheads="1"/>
          </p:cNvSpPr>
          <p:nvPr/>
        </p:nvSpPr>
        <p:spPr bwMode="auto">
          <a:xfrm>
            <a:off x="1225550" y="411163"/>
            <a:ext cx="189928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a:t>
            </a:r>
            <a:r>
              <a:rPr lang="zh-CN" altLang="en-US" sz="2800">
                <a:solidFill>
                  <a:schemeClr val="bg1"/>
                </a:solidFill>
                <a:latin typeface="微软雅黑" panose="020B0503020204020204" pitchFamily="34" charset="-122"/>
                <a:ea typeface="微软雅黑" panose="020B0503020204020204" pitchFamily="34" charset="-122"/>
              </a:rPr>
              <a:t>项目内容</a:t>
            </a:r>
          </a:p>
        </p:txBody>
      </p:sp>
      <p:grpSp>
        <p:nvGrpSpPr>
          <p:cNvPr id="3" name="组合 2"/>
          <p:cNvGrpSpPr/>
          <p:nvPr/>
        </p:nvGrpSpPr>
        <p:grpSpPr>
          <a:xfrm>
            <a:off x="925513" y="1587500"/>
            <a:ext cx="10317162" cy="5027295"/>
            <a:chOff x="1458" y="2500"/>
            <a:chExt cx="16247" cy="7917"/>
          </a:xfrm>
        </p:grpSpPr>
        <p:sp>
          <p:nvSpPr>
            <p:cNvPr id="11268" name="Rounded Rectangle 4"/>
            <p:cNvSpPr>
              <a:spLocks noChangeArrowheads="1"/>
            </p:cNvSpPr>
            <p:nvPr/>
          </p:nvSpPr>
          <p:spPr bwMode="auto">
            <a:xfrm>
              <a:off x="1458" y="2500"/>
              <a:ext cx="4430" cy="1833"/>
            </a:xfrm>
            <a:prstGeom prst="roundRect">
              <a:avLst>
                <a:gd name="adj" fmla="val 10134"/>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69" name="Rounded Rectangle 91"/>
            <p:cNvSpPr>
              <a:spLocks noChangeArrowheads="1"/>
            </p:cNvSpPr>
            <p:nvPr/>
          </p:nvSpPr>
          <p:spPr bwMode="auto">
            <a:xfrm>
              <a:off x="7368" y="8585"/>
              <a:ext cx="4430" cy="1832"/>
            </a:xfrm>
            <a:prstGeom prst="roundRect">
              <a:avLst>
                <a:gd name="adj" fmla="val 10134"/>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0" name="Rounded Rectangle 94"/>
            <p:cNvSpPr>
              <a:spLocks noChangeArrowheads="1"/>
            </p:cNvSpPr>
            <p:nvPr/>
          </p:nvSpPr>
          <p:spPr bwMode="auto">
            <a:xfrm>
              <a:off x="1458" y="6279"/>
              <a:ext cx="4430" cy="1833"/>
            </a:xfrm>
            <a:prstGeom prst="roundRect">
              <a:avLst>
                <a:gd name="adj" fmla="val 10134"/>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271" name="Elbow Connector 106"/>
            <p:cNvCxnSpPr>
              <a:cxnSpLocks noChangeShapeType="1"/>
            </p:cNvCxnSpPr>
            <p:nvPr/>
          </p:nvCxnSpPr>
          <p:spPr bwMode="auto">
            <a:xfrm>
              <a:off x="6088" y="3418"/>
              <a:ext cx="1897" cy="146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xmlns="">
                  <a:noFill/>
                </a14:hiddenFill>
              </a:ext>
            </a:extLst>
          </p:spPr>
        </p:cxnSp>
        <p:cxnSp>
          <p:nvCxnSpPr>
            <p:cNvPr id="11272" name="Elbow Connector 107"/>
            <p:cNvCxnSpPr>
              <a:cxnSpLocks noChangeShapeType="1"/>
            </p:cNvCxnSpPr>
            <p:nvPr/>
          </p:nvCxnSpPr>
          <p:spPr bwMode="auto">
            <a:xfrm flipV="1">
              <a:off x="6088" y="5854"/>
              <a:ext cx="1897" cy="146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xmlns="">
                  <a:noFill/>
                </a14:hiddenFill>
              </a:ext>
            </a:extLst>
          </p:spPr>
        </p:cxnSp>
        <p:cxnSp>
          <p:nvCxnSpPr>
            <p:cNvPr id="11273" name="Straight Connector 109"/>
            <p:cNvCxnSpPr>
              <a:cxnSpLocks noChangeShapeType="1"/>
            </p:cNvCxnSpPr>
            <p:nvPr/>
          </p:nvCxnSpPr>
          <p:spPr bwMode="auto">
            <a:xfrm flipV="1">
              <a:off x="9531" y="6973"/>
              <a:ext cx="0" cy="1388"/>
            </a:xfrm>
            <a:prstGeom prst="line">
              <a:avLst/>
            </a:prstGeom>
            <a:noFill/>
            <a:ln w="12700">
              <a:solidFill>
                <a:srgbClr val="FEFEFE"/>
              </a:solidFill>
              <a:round/>
              <a:headEnd type="oval" w="med" len="med"/>
              <a:tailEnd type="triangle" w="med" len="med"/>
            </a:ln>
            <a:extLst>
              <a:ext uri="{909E8E84-426E-40DD-AFC4-6F175D3DCCD1}">
                <a14:hiddenFill xmlns:a14="http://schemas.microsoft.com/office/drawing/2010/main" xmlns="">
                  <a:noFill/>
                </a14:hiddenFill>
              </a:ext>
            </a:extLst>
          </p:spPr>
        </p:cxnSp>
        <p:sp>
          <p:nvSpPr>
            <p:cNvPr id="11275" name="Freeform 135"/>
            <p:cNvSpPr>
              <a:spLocks noEditPoints="1"/>
            </p:cNvSpPr>
            <p:nvPr/>
          </p:nvSpPr>
          <p:spPr bwMode="auto">
            <a:xfrm>
              <a:off x="7640" y="9180"/>
              <a:ext cx="845" cy="792"/>
            </a:xfrm>
            <a:custGeom>
              <a:avLst/>
              <a:gdLst>
                <a:gd name="T0" fmla="*/ 702354624 w 73"/>
                <a:gd name="T1" fmla="*/ 2135952444 h 68"/>
                <a:gd name="T2" fmla="*/ 432222188 w 73"/>
                <a:gd name="T3" fmla="*/ 2135952444 h 68"/>
                <a:gd name="T4" fmla="*/ 0 w 73"/>
                <a:gd name="T5" fmla="*/ 1807346083 h 68"/>
                <a:gd name="T6" fmla="*/ 270139786 w 73"/>
                <a:gd name="T7" fmla="*/ 1040590508 h 68"/>
                <a:gd name="T8" fmla="*/ 810412009 w 73"/>
                <a:gd name="T9" fmla="*/ 1204897389 h 68"/>
                <a:gd name="T10" fmla="*/ 1080551795 w 73"/>
                <a:gd name="T11" fmla="*/ 1150125962 h 68"/>
                <a:gd name="T12" fmla="*/ 1080551795 w 73"/>
                <a:gd name="T13" fmla="*/ 1314432842 h 68"/>
                <a:gd name="T14" fmla="*/ 1242634197 w 73"/>
                <a:gd name="T15" fmla="*/ 1862117510 h 68"/>
                <a:gd name="T16" fmla="*/ 702354624 w 73"/>
                <a:gd name="T17" fmla="*/ 2135952444 h 68"/>
                <a:gd name="T18" fmla="*/ 810412009 w 73"/>
                <a:gd name="T19" fmla="*/ 1040590508 h 68"/>
                <a:gd name="T20" fmla="*/ 270139786 w 73"/>
                <a:gd name="T21" fmla="*/ 492913241 h 68"/>
                <a:gd name="T22" fmla="*/ 810412009 w 73"/>
                <a:gd name="T23" fmla="*/ 0 h 68"/>
                <a:gd name="T24" fmla="*/ 1350691581 w 73"/>
                <a:gd name="T25" fmla="*/ 492913241 h 68"/>
                <a:gd name="T26" fmla="*/ 810412009 w 73"/>
                <a:gd name="T27" fmla="*/ 1040590508 h 68"/>
                <a:gd name="T28" fmla="*/ 2147483647 w 73"/>
                <a:gd name="T29" fmla="*/ 2147483647 h 68"/>
                <a:gd name="T30" fmla="*/ 1080551795 w 73"/>
                <a:gd name="T31" fmla="*/ 2147483647 h 68"/>
                <a:gd name="T32" fmla="*/ 540272222 w 73"/>
                <a:gd name="T33" fmla="*/ 2147483647 h 68"/>
                <a:gd name="T34" fmla="*/ 1242634197 w 73"/>
                <a:gd name="T35" fmla="*/ 1971652964 h 68"/>
                <a:gd name="T36" fmla="*/ 1999021188 w 73"/>
                <a:gd name="T37" fmla="*/ 2147483647 h 68"/>
                <a:gd name="T38" fmla="*/ 2147483647 w 73"/>
                <a:gd name="T39" fmla="*/ 1971652964 h 68"/>
                <a:gd name="T40" fmla="*/ 2147483647 w 73"/>
                <a:gd name="T41" fmla="*/ 2147483647 h 68"/>
                <a:gd name="T42" fmla="*/ 2147483647 w 73"/>
                <a:gd name="T43" fmla="*/ 2147483647 h 68"/>
                <a:gd name="T44" fmla="*/ 1999021188 w 73"/>
                <a:gd name="T45" fmla="*/ 2135952444 h 68"/>
                <a:gd name="T46" fmla="*/ 1188609179 w 73"/>
                <a:gd name="T47" fmla="*/ 1314432842 h 68"/>
                <a:gd name="T48" fmla="*/ 1999021188 w 73"/>
                <a:gd name="T49" fmla="*/ 492913241 h 68"/>
                <a:gd name="T50" fmla="*/ 2147483647 w 73"/>
                <a:gd name="T51" fmla="*/ 1314432842 h 68"/>
                <a:gd name="T52" fmla="*/ 1999021188 w 73"/>
                <a:gd name="T53" fmla="*/ 2135952444 h 68"/>
                <a:gd name="T54" fmla="*/ 2147483647 w 73"/>
                <a:gd name="T55" fmla="*/ 1040590508 h 68"/>
                <a:gd name="T56" fmla="*/ 2147483647 w 73"/>
                <a:gd name="T57" fmla="*/ 492913241 h 68"/>
                <a:gd name="T58" fmla="*/ 2147483647 w 73"/>
                <a:gd name="T59" fmla="*/ 0 h 68"/>
                <a:gd name="T60" fmla="*/ 2147483647 w 73"/>
                <a:gd name="T61" fmla="*/ 492913241 h 68"/>
                <a:gd name="T62" fmla="*/ 2147483647 w 73"/>
                <a:gd name="T63" fmla="*/ 1040590508 h 68"/>
                <a:gd name="T64" fmla="*/ 2147483647 w 73"/>
                <a:gd name="T65" fmla="*/ 2135952444 h 68"/>
                <a:gd name="T66" fmla="*/ 2147483647 w 73"/>
                <a:gd name="T67" fmla="*/ 2135952444 h 68"/>
                <a:gd name="T68" fmla="*/ 2147483647 w 73"/>
                <a:gd name="T69" fmla="*/ 1862117510 h 68"/>
                <a:gd name="T70" fmla="*/ 2147483647 w 73"/>
                <a:gd name="T71" fmla="*/ 1314432842 h 68"/>
                <a:gd name="T72" fmla="*/ 2147483647 w 73"/>
                <a:gd name="T73" fmla="*/ 1150125962 h 68"/>
                <a:gd name="T74" fmla="*/ 2147483647 w 73"/>
                <a:gd name="T75" fmla="*/ 1204897389 h 68"/>
                <a:gd name="T76" fmla="*/ 2147483647 w 73"/>
                <a:gd name="T77" fmla="*/ 1040590508 h 68"/>
                <a:gd name="T78" fmla="*/ 2147483647 w 73"/>
                <a:gd name="T79" fmla="*/ 1807346083 h 68"/>
                <a:gd name="T80" fmla="*/ 2147483647 w 73"/>
                <a:gd name="T81" fmla="*/ 2135952444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21682" tIns="60841" rIns="121682" bIns="60841"/>
            <a:lstStyle/>
            <a:p>
              <a:endParaRPr lang="zh-CN" altLang="en-US"/>
            </a:p>
          </p:txBody>
        </p:sp>
        <p:sp>
          <p:nvSpPr>
            <p:cNvPr id="11276" name="Freeform 103"/>
            <p:cNvSpPr>
              <a:spLocks noEditPoints="1"/>
            </p:cNvSpPr>
            <p:nvPr/>
          </p:nvSpPr>
          <p:spPr bwMode="auto">
            <a:xfrm>
              <a:off x="1840" y="6709"/>
              <a:ext cx="645" cy="948"/>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2147483647 w 42"/>
                <a:gd name="T9" fmla="*/ 2147483647 h 62"/>
                <a:gd name="T10" fmla="*/ 2147483647 w 42"/>
                <a:gd name="T11" fmla="*/ 2147483647 h 62"/>
                <a:gd name="T12" fmla="*/ 2147483647 w 42"/>
                <a:gd name="T13" fmla="*/ 2147483647 h 62"/>
                <a:gd name="T14" fmla="*/ 2147483647 w 42"/>
                <a:gd name="T15" fmla="*/ 2147483647 h 62"/>
                <a:gd name="T16" fmla="*/ 1997048693 w 42"/>
                <a:gd name="T17" fmla="*/ 2147483647 h 62"/>
                <a:gd name="T18" fmla="*/ 1426461959 w 42"/>
                <a:gd name="T19" fmla="*/ 2147483647 h 62"/>
                <a:gd name="T20" fmla="*/ 1046074054 w 42"/>
                <a:gd name="T21" fmla="*/ 2147483647 h 62"/>
                <a:gd name="T22" fmla="*/ 1046074054 w 42"/>
                <a:gd name="T23" fmla="*/ 2147483647 h 62"/>
                <a:gd name="T24" fmla="*/ 855875225 w 42"/>
                <a:gd name="T25" fmla="*/ 2147483647 h 62"/>
                <a:gd name="T26" fmla="*/ 950974639 w 42"/>
                <a:gd name="T27" fmla="*/ 2147483647 h 62"/>
                <a:gd name="T28" fmla="*/ 855875225 w 42"/>
                <a:gd name="T29" fmla="*/ 2147483647 h 62"/>
                <a:gd name="T30" fmla="*/ 1046074054 w 42"/>
                <a:gd name="T31" fmla="*/ 2147483647 h 62"/>
                <a:gd name="T32" fmla="*/ 475487320 w 42"/>
                <a:gd name="T33" fmla="*/ 2147483647 h 62"/>
                <a:gd name="T34" fmla="*/ 0 w 42"/>
                <a:gd name="T35" fmla="*/ 1695098164 h 62"/>
                <a:gd name="T36" fmla="*/ 1997048693 w 42"/>
                <a:gd name="T37" fmla="*/ 0 h 62"/>
                <a:gd name="T38" fmla="*/ 2147483647 w 42"/>
                <a:gd name="T39" fmla="*/ 1695098164 h 62"/>
                <a:gd name="T40" fmla="*/ 2147483647 w 42"/>
                <a:gd name="T41" fmla="*/ 2147483647 h 62"/>
                <a:gd name="T42" fmla="*/ 1997048693 w 42"/>
                <a:gd name="T43" fmla="*/ 565029487 h 62"/>
                <a:gd name="T44" fmla="*/ 570586734 w 42"/>
                <a:gd name="T45" fmla="*/ 1695098164 h 62"/>
                <a:gd name="T46" fmla="*/ 760775811 w 42"/>
                <a:gd name="T47" fmla="*/ 2147483647 h 62"/>
                <a:gd name="T48" fmla="*/ 1046074054 w 42"/>
                <a:gd name="T49" fmla="*/ 2147483647 h 62"/>
                <a:gd name="T50" fmla="*/ 1521561373 w 42"/>
                <a:gd name="T51" fmla="*/ 2147483647 h 62"/>
                <a:gd name="T52" fmla="*/ 2147483647 w 42"/>
                <a:gd name="T53" fmla="*/ 2147483647 h 62"/>
                <a:gd name="T54" fmla="*/ 2147483647 w 42"/>
                <a:gd name="T55" fmla="*/ 2147483647 h 62"/>
                <a:gd name="T56" fmla="*/ 2147483647 w 42"/>
                <a:gd name="T57" fmla="*/ 2147483647 h 62"/>
                <a:gd name="T58" fmla="*/ 2147483647 w 42"/>
                <a:gd name="T59" fmla="*/ 1695098164 h 62"/>
                <a:gd name="T60" fmla="*/ 1997048693 w 42"/>
                <a:gd name="T61" fmla="*/ 565029487 h 62"/>
                <a:gd name="T62" fmla="*/ 2147483647 w 42"/>
                <a:gd name="T63" fmla="*/ 1883447796 h 62"/>
                <a:gd name="T64" fmla="*/ 2147483647 w 42"/>
                <a:gd name="T65" fmla="*/ 1695098164 h 62"/>
                <a:gd name="T66" fmla="*/ 1997048693 w 42"/>
                <a:gd name="T67" fmla="*/ 1412588273 h 62"/>
                <a:gd name="T68" fmla="*/ 1901949279 w 42"/>
                <a:gd name="T69" fmla="*/ 1224238641 h 62"/>
                <a:gd name="T70" fmla="*/ 1997048693 w 42"/>
                <a:gd name="T71" fmla="*/ 1130068678 h 62"/>
                <a:gd name="T72" fmla="*/ 2147483647 w 42"/>
                <a:gd name="T73" fmla="*/ 1695098164 h 62"/>
                <a:gd name="T74" fmla="*/ 2147483647 w 42"/>
                <a:gd name="T75" fmla="*/ 1883447796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21682" tIns="60841" rIns="121682" bIns="60841"/>
            <a:lstStyle/>
            <a:p>
              <a:endParaRPr lang="zh-CN" altLang="en-US"/>
            </a:p>
          </p:txBody>
        </p:sp>
        <p:sp>
          <p:nvSpPr>
            <p:cNvPr id="11277" name="Rounded Rectangle 29"/>
            <p:cNvSpPr>
              <a:spLocks noChangeArrowheads="1"/>
            </p:cNvSpPr>
            <p:nvPr/>
          </p:nvSpPr>
          <p:spPr bwMode="auto">
            <a:xfrm>
              <a:off x="13275" y="2500"/>
              <a:ext cx="4430" cy="1833"/>
            </a:xfrm>
            <a:prstGeom prst="roundRect">
              <a:avLst>
                <a:gd name="adj" fmla="val 10134"/>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9" name="Rounded Rectangle 35"/>
            <p:cNvSpPr>
              <a:spLocks noChangeArrowheads="1"/>
            </p:cNvSpPr>
            <p:nvPr/>
          </p:nvSpPr>
          <p:spPr bwMode="auto">
            <a:xfrm>
              <a:off x="13275" y="6279"/>
              <a:ext cx="4430" cy="1833"/>
            </a:xfrm>
            <a:prstGeom prst="roundRect">
              <a:avLst>
                <a:gd name="adj" fmla="val 10134"/>
              </a:avLst>
            </a:pr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280" name="Elbow Connector 45"/>
            <p:cNvCxnSpPr>
              <a:cxnSpLocks noChangeShapeType="1"/>
            </p:cNvCxnSpPr>
            <p:nvPr/>
          </p:nvCxnSpPr>
          <p:spPr bwMode="auto">
            <a:xfrm flipH="1">
              <a:off x="11158" y="3418"/>
              <a:ext cx="1937" cy="146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xmlns="">
                  <a:noFill/>
                </a14:hiddenFill>
              </a:ext>
            </a:extLst>
          </p:spPr>
        </p:cxnSp>
        <p:cxnSp>
          <p:nvCxnSpPr>
            <p:cNvPr id="11281" name="Elbow Connector 46"/>
            <p:cNvCxnSpPr>
              <a:cxnSpLocks noChangeShapeType="1"/>
            </p:cNvCxnSpPr>
            <p:nvPr/>
          </p:nvCxnSpPr>
          <p:spPr bwMode="auto">
            <a:xfrm flipH="1" flipV="1">
              <a:off x="11158" y="5854"/>
              <a:ext cx="1937" cy="146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xmlns="">
                  <a:noFill/>
                </a14:hiddenFill>
              </a:ext>
            </a:extLst>
          </p:spPr>
        </p:cxnSp>
        <p:sp>
          <p:nvSpPr>
            <p:cNvPr id="11285" name="Freeform 15"/>
            <p:cNvSpPr>
              <a:spLocks noEditPoints="1"/>
            </p:cNvSpPr>
            <p:nvPr/>
          </p:nvSpPr>
          <p:spPr bwMode="auto">
            <a:xfrm>
              <a:off x="16530" y="6887"/>
              <a:ext cx="1030" cy="770"/>
            </a:xfrm>
            <a:custGeom>
              <a:avLst/>
              <a:gdLst>
                <a:gd name="T0" fmla="*/ 2147483647 w 168"/>
                <a:gd name="T1" fmla="*/ 1897397639 h 126"/>
                <a:gd name="T2" fmla="*/ 0 w 168"/>
                <a:gd name="T3" fmla="*/ 1897397639 h 126"/>
                <a:gd name="T4" fmla="*/ 0 w 168"/>
                <a:gd name="T5" fmla="*/ 0 h 126"/>
                <a:gd name="T6" fmla="*/ 151568301 w 168"/>
                <a:gd name="T7" fmla="*/ 0 h 126"/>
                <a:gd name="T8" fmla="*/ 151568301 w 168"/>
                <a:gd name="T9" fmla="*/ 1731752244 h 126"/>
                <a:gd name="T10" fmla="*/ 2147483647 w 168"/>
                <a:gd name="T11" fmla="*/ 1731752244 h 126"/>
                <a:gd name="T12" fmla="*/ 2147483647 w 168"/>
                <a:gd name="T13" fmla="*/ 1897397639 h 126"/>
                <a:gd name="T14" fmla="*/ 818457926 w 168"/>
                <a:gd name="T15" fmla="*/ 1566106850 h 126"/>
                <a:gd name="T16" fmla="*/ 485013113 w 168"/>
                <a:gd name="T17" fmla="*/ 1566106850 h 126"/>
                <a:gd name="T18" fmla="*/ 485013113 w 168"/>
                <a:gd name="T19" fmla="*/ 948698819 h 126"/>
                <a:gd name="T20" fmla="*/ 818457926 w 168"/>
                <a:gd name="T21" fmla="*/ 948698819 h 126"/>
                <a:gd name="T22" fmla="*/ 818457926 w 168"/>
                <a:gd name="T23" fmla="*/ 1566106850 h 126"/>
                <a:gd name="T24" fmla="*/ 1273158936 w 168"/>
                <a:gd name="T25" fmla="*/ 1566106850 h 126"/>
                <a:gd name="T26" fmla="*/ 970026227 w 168"/>
                <a:gd name="T27" fmla="*/ 1566106850 h 126"/>
                <a:gd name="T28" fmla="*/ 970026227 w 168"/>
                <a:gd name="T29" fmla="*/ 286117242 h 126"/>
                <a:gd name="T30" fmla="*/ 1273158936 w 168"/>
                <a:gd name="T31" fmla="*/ 286117242 h 126"/>
                <a:gd name="T32" fmla="*/ 1273158936 w 168"/>
                <a:gd name="T33" fmla="*/ 1566106850 h 126"/>
                <a:gd name="T34" fmla="*/ 1758172049 w 168"/>
                <a:gd name="T35" fmla="*/ 1566106850 h 126"/>
                <a:gd name="T36" fmla="*/ 1439883289 w 168"/>
                <a:gd name="T37" fmla="*/ 1566106850 h 126"/>
                <a:gd name="T38" fmla="*/ 1439883289 w 168"/>
                <a:gd name="T39" fmla="*/ 617408031 h 126"/>
                <a:gd name="T40" fmla="*/ 1758172049 w 168"/>
                <a:gd name="T41" fmla="*/ 617408031 h 126"/>
                <a:gd name="T42" fmla="*/ 1758172049 w 168"/>
                <a:gd name="T43" fmla="*/ 1566106850 h 126"/>
                <a:gd name="T44" fmla="*/ 2147483647 w 168"/>
                <a:gd name="T45" fmla="*/ 1566106850 h 126"/>
                <a:gd name="T46" fmla="*/ 1924896402 w 168"/>
                <a:gd name="T47" fmla="*/ 1566106850 h 126"/>
                <a:gd name="T48" fmla="*/ 1924896402 w 168"/>
                <a:gd name="T49" fmla="*/ 135528403 h 126"/>
                <a:gd name="T50" fmla="*/ 2147483647 w 168"/>
                <a:gd name="T51" fmla="*/ 135528403 h 126"/>
                <a:gd name="T52" fmla="*/ 2147483647 w 168"/>
                <a:gd name="T53" fmla="*/ 156610685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21682" tIns="60841" rIns="121682" bIns="60841"/>
            <a:lstStyle/>
            <a:p>
              <a:endParaRPr lang="zh-CN" altLang="en-US"/>
            </a:p>
          </p:txBody>
        </p:sp>
        <p:sp>
          <p:nvSpPr>
            <p:cNvPr id="11299" name="Freeform 54@|5FFC:14657585|FBC:16777215|LFC:11765543|LBC:16777215"/>
            <p:cNvSpPr/>
            <p:nvPr/>
          </p:nvSpPr>
          <p:spPr bwMode="auto">
            <a:xfrm>
              <a:off x="8208" y="4055"/>
              <a:ext cx="2747" cy="2747"/>
            </a:xfrm>
            <a:custGeom>
              <a:avLst/>
              <a:gdLst>
                <a:gd name="T0" fmla="*/ 0 w 661361"/>
                <a:gd name="T1" fmla="*/ 1299352 h 661361"/>
                <a:gd name="T2" fmla="*/ 380578 w 661361"/>
                <a:gd name="T3" fmla="*/ 380571 h 661361"/>
                <a:gd name="T4" fmla="*/ 1299364 w 661361"/>
                <a:gd name="T5" fmla="*/ 0 h 661361"/>
                <a:gd name="T6" fmla="*/ 2218150 w 661361"/>
                <a:gd name="T7" fmla="*/ 380574 h 661361"/>
                <a:gd name="T8" fmla="*/ 2598724 w 661361"/>
                <a:gd name="T9" fmla="*/ 1299356 h 661361"/>
                <a:gd name="T10" fmla="*/ 2218150 w 661361"/>
                <a:gd name="T11" fmla="*/ 2218138 h 661361"/>
                <a:gd name="T12" fmla="*/ 1299364 w 661361"/>
                <a:gd name="T13" fmla="*/ 2598708 h 661361"/>
                <a:gd name="T14" fmla="*/ 380578 w 661361"/>
                <a:gd name="T15" fmla="*/ 2218138 h 661361"/>
                <a:gd name="T16" fmla="*/ 4 w 661361"/>
                <a:gd name="T17" fmla="*/ 1299356 h 661361"/>
                <a:gd name="T18" fmla="*/ 0 w 661361"/>
                <a:gd name="T19" fmla="*/ 1299352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11288" name="TextBox 13"/>
            <p:cNvSpPr txBox="1">
              <a:spLocks noChangeArrowheads="1"/>
            </p:cNvSpPr>
            <p:nvPr/>
          </p:nvSpPr>
          <p:spPr bwMode="auto">
            <a:xfrm>
              <a:off x="2835" y="2984"/>
              <a:ext cx="2925" cy="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社区老年人</a:t>
              </a: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学养结合</a:t>
              </a: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示范服务</a:t>
              </a:r>
            </a:p>
          </p:txBody>
        </p:sp>
        <p:sp>
          <p:nvSpPr>
            <p:cNvPr id="11290" name="TextBox 13"/>
            <p:cNvSpPr txBox="1">
              <a:spLocks noChangeArrowheads="1"/>
            </p:cNvSpPr>
            <p:nvPr/>
          </p:nvSpPr>
          <p:spPr bwMode="auto">
            <a:xfrm>
              <a:off x="8873" y="9126"/>
              <a:ext cx="2455" cy="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空巢老年人关怀慰问服务</a:t>
              </a:r>
            </a:p>
          </p:txBody>
        </p:sp>
        <p:sp>
          <p:nvSpPr>
            <p:cNvPr id="11292" name="TextBox 13"/>
            <p:cNvSpPr txBox="1">
              <a:spLocks noChangeArrowheads="1"/>
            </p:cNvSpPr>
            <p:nvPr/>
          </p:nvSpPr>
          <p:spPr bwMode="auto">
            <a:xfrm>
              <a:off x="2963" y="6709"/>
              <a:ext cx="2455" cy="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失能半失能老年人救助服务</a:t>
              </a:r>
            </a:p>
          </p:txBody>
        </p:sp>
        <p:sp>
          <p:nvSpPr>
            <p:cNvPr id="11294" name="TextBox 13"/>
            <p:cNvSpPr txBox="1">
              <a:spLocks noChangeArrowheads="1"/>
            </p:cNvSpPr>
            <p:nvPr/>
          </p:nvSpPr>
          <p:spPr bwMode="auto">
            <a:xfrm>
              <a:off x="13949" y="2967"/>
              <a:ext cx="2580" cy="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spcBef>
                  <a:spcPct val="20000"/>
                </a:spcBef>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失智老年人定位救援服务</a:t>
              </a:r>
            </a:p>
          </p:txBody>
        </p:sp>
        <p:sp>
          <p:nvSpPr>
            <p:cNvPr id="11298" name="TextBox 13"/>
            <p:cNvSpPr txBox="1">
              <a:spLocks noChangeArrowheads="1"/>
            </p:cNvSpPr>
            <p:nvPr/>
          </p:nvSpPr>
          <p:spPr bwMode="auto">
            <a:xfrm>
              <a:off x="13869" y="6813"/>
              <a:ext cx="2455" cy="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spcBef>
                  <a:spcPct val="20000"/>
                </a:spcBef>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老年人远程管理式诊疗服务</a:t>
              </a:r>
              <a:endParaRPr lang="en-US" sz="1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8226" y="4775"/>
              <a:ext cx="2747" cy="1307"/>
            </a:xfrm>
            <a:prstGeom prst="rect">
              <a:avLst/>
            </a:prstGeom>
            <a:noFill/>
          </p:spPr>
          <p:txBody>
            <a:bodyPr wrap="square" rtlCol="0">
              <a:spAutoFit/>
            </a:bodyPr>
            <a:lstStyle/>
            <a:p>
              <a:r>
                <a:rPr lang="zh-CN" altLang="en-US" sz="2400" b="1">
                  <a:solidFill>
                    <a:schemeClr val="bg1"/>
                  </a:solidFill>
                </a:rPr>
                <a:t>社区居家养老服务中心</a:t>
              </a:r>
            </a:p>
          </p:txBody>
        </p:sp>
        <p:sp>
          <p:nvSpPr>
            <p:cNvPr id="2050" name=" 2050"/>
            <p:cNvSpPr/>
            <p:nvPr/>
          </p:nvSpPr>
          <p:spPr bwMode="auto">
            <a:xfrm>
              <a:off x="1697" y="2952"/>
              <a:ext cx="943" cy="90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8" name=" 218"/>
            <p:cNvSpPr/>
            <p:nvPr/>
          </p:nvSpPr>
          <p:spPr>
            <a:xfrm>
              <a:off x="16545" y="2822"/>
              <a:ext cx="812" cy="1033"/>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p:nvPr/>
        </p:nvGrpSpPr>
        <p:grpSpPr bwMode="auto">
          <a:xfrm>
            <a:off x="546100" y="393700"/>
            <a:ext cx="584200" cy="549275"/>
            <a:chOff x="0" y="0"/>
            <a:chExt cx="648285" cy="609713"/>
          </a:xfrm>
        </p:grpSpPr>
        <p:grpSp>
          <p:nvGrpSpPr>
            <p:cNvPr id="6156" name="组合 2"/>
            <p:cNvGrpSpPr/>
            <p:nvPr/>
          </p:nvGrpSpPr>
          <p:grpSpPr bwMode="auto">
            <a:xfrm>
              <a:off x="0" y="0"/>
              <a:ext cx="432385" cy="432385"/>
              <a:chOff x="0" y="0"/>
              <a:chExt cx="4004677" cy="4004677"/>
            </a:xfrm>
          </p:grpSpPr>
          <p:grpSp>
            <p:nvGrpSpPr>
              <p:cNvPr id="6209" name="组合 55"/>
              <p:cNvGrpSpPr/>
              <p:nvPr/>
            </p:nvGrpSpPr>
            <p:grpSpPr bwMode="auto">
              <a:xfrm>
                <a:off x="190939" y="246027"/>
                <a:ext cx="3606099" cy="3570272"/>
                <a:chOff x="0" y="0"/>
                <a:chExt cx="3606099" cy="3570272"/>
              </a:xfrm>
            </p:grpSpPr>
            <p:sp>
              <p:nvSpPr>
                <p:cNvPr id="6230" name="弧形 7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1" name="弧形 7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2" name="弧形 7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33" name="弧形 7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210" name="椭圆 5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1" name="椭圆 5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2" name="椭圆 5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3" name="椭圆 5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4" name="椭圆 6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5" name="椭圆 6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6" name="椭圆 6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7" name="椭圆 6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8" name="椭圆 6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19" name="椭圆 6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0" name="椭圆 6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1" name="椭圆 6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2" name="椭圆 6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3" name="椭圆 6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4" name="椭圆 7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5" name="椭圆 7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6" name="椭圆 7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7" name="椭圆 7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8" name="椭圆 7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29" name="椭圆 7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7" name="组合 3"/>
            <p:cNvGrpSpPr/>
            <p:nvPr/>
          </p:nvGrpSpPr>
          <p:grpSpPr bwMode="auto">
            <a:xfrm>
              <a:off x="215900" y="0"/>
              <a:ext cx="432385" cy="432385"/>
              <a:chOff x="0" y="0"/>
              <a:chExt cx="4004677" cy="4004677"/>
            </a:xfrm>
          </p:grpSpPr>
          <p:grpSp>
            <p:nvGrpSpPr>
              <p:cNvPr id="6184" name="组合 30"/>
              <p:cNvGrpSpPr/>
              <p:nvPr/>
            </p:nvGrpSpPr>
            <p:grpSpPr bwMode="auto">
              <a:xfrm>
                <a:off x="190939" y="246027"/>
                <a:ext cx="3606099" cy="3570272"/>
                <a:chOff x="0" y="0"/>
                <a:chExt cx="3606099" cy="3570272"/>
              </a:xfrm>
            </p:grpSpPr>
            <p:sp>
              <p:nvSpPr>
                <p:cNvPr id="6205" name="弧形 51"/>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6" name="弧形 52"/>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7" name="弧形 53"/>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208" name="弧形 54"/>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85" name="椭圆 31"/>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6" name="椭圆 32"/>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7" name="椭圆 33"/>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8" name="椭圆 34"/>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89" name="椭圆 35"/>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0" name="椭圆 36"/>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1" name="椭圆 37"/>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2" name="椭圆 38"/>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3" name="椭圆 39"/>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4" name="椭圆 40"/>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5" name="椭圆 41"/>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6" name="椭圆 42"/>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7" name="椭圆 43"/>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8" name="椭圆 44"/>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99" name="椭圆 45"/>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0" name="椭圆 46"/>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1" name="椭圆 47"/>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2" name="椭圆 48"/>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3" name="椭圆 49"/>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204" name="椭圆 50"/>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6158" name="组合 4"/>
            <p:cNvGrpSpPr/>
            <p:nvPr/>
          </p:nvGrpSpPr>
          <p:grpSpPr bwMode="auto">
            <a:xfrm>
              <a:off x="115763" y="177328"/>
              <a:ext cx="432385" cy="432385"/>
              <a:chOff x="0" y="0"/>
              <a:chExt cx="4004677" cy="4004677"/>
            </a:xfrm>
          </p:grpSpPr>
          <p:grpSp>
            <p:nvGrpSpPr>
              <p:cNvPr id="6159" name="组合 5"/>
              <p:cNvGrpSpPr/>
              <p:nvPr/>
            </p:nvGrpSpPr>
            <p:grpSpPr bwMode="auto">
              <a:xfrm>
                <a:off x="190939" y="246027"/>
                <a:ext cx="3606099" cy="3570272"/>
                <a:chOff x="0" y="0"/>
                <a:chExt cx="3606099" cy="3570272"/>
              </a:xfrm>
            </p:grpSpPr>
            <p:sp>
              <p:nvSpPr>
                <p:cNvPr id="6180" name="弧形 26"/>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1" name="弧形 27"/>
                <p:cNvSpPr/>
                <p:nvPr/>
              </p:nvSpPr>
              <p:spPr bwMode="auto">
                <a:xfrm rot="-7902423">
                  <a:off x="42099" y="0"/>
                  <a:ext cx="3564000" cy="3564000"/>
                </a:xfrm>
                <a:custGeom>
                  <a:avLst/>
                  <a:gdLst>
                    <a:gd name="T0" fmla="*/ 1782000 w 3564000"/>
                    <a:gd name="T1" fmla="*/ 0 h 3564000"/>
                    <a:gd name="T2" fmla="*/ 3318391 w 3564000"/>
                    <a:gd name="T3" fmla="*/ 879212 h 3564000"/>
                    <a:gd name="T4" fmla="*/ 3338717 w 3564000"/>
                    <a:gd name="T5" fmla="*/ 2649268 h 3564000"/>
                    <a:gd name="T6" fmla="*/ 1782000 w 3564000"/>
                    <a:gd name="T7" fmla="*/ 1782000 h 3564000"/>
                    <a:gd name="T8" fmla="*/ 1782000 w 3564000"/>
                    <a:gd name="T9" fmla="*/ 0 h 3564000"/>
                    <a:gd name="T10" fmla="*/ 1782000 w 3564000"/>
                    <a:gd name="T11" fmla="*/ 0 h 3564000"/>
                    <a:gd name="T12" fmla="*/ 3318391 w 3564000"/>
                    <a:gd name="T13" fmla="*/ 879212 h 3564000"/>
                    <a:gd name="T14" fmla="*/ 3338717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2" name="弧形 28"/>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183" name="弧形 29"/>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sp>
            <p:nvSpPr>
              <p:cNvPr id="6160" name="椭圆 6"/>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1" name="椭圆 7"/>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2" name="椭圆 8"/>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3" name="椭圆 9"/>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4" name="椭圆 10"/>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5" name="椭圆 11"/>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6" name="椭圆 12"/>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7" name="椭圆 13"/>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8" name="椭圆 14"/>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69" name="椭圆 15"/>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0" name="椭圆 16"/>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1" name="椭圆 17"/>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2" name="椭圆 18"/>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3" name="椭圆 19"/>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4" name="椭圆 20"/>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5" name="椭圆 21"/>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6" name="椭圆 22"/>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7" name="椭圆 23"/>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8" name="椭圆 24"/>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79" name="椭圆 25"/>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grpSp>
      </p:grpSp>
      <p:sp>
        <p:nvSpPr>
          <p:cNvPr id="6147" name="矩形 80"/>
          <p:cNvSpPr>
            <a:spLocks noChangeArrowheads="1"/>
          </p:cNvSpPr>
          <p:nvPr/>
        </p:nvSpPr>
        <p:spPr bwMode="auto">
          <a:xfrm>
            <a:off x="1225550" y="411163"/>
            <a:ext cx="601916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ltLang="zh-CN" sz="2800">
                <a:solidFill>
                  <a:schemeClr val="bg1"/>
                </a:solidFill>
                <a:latin typeface="微软雅黑" panose="020B0503020204020204" pitchFamily="34" charset="-122"/>
                <a:ea typeface="微软雅黑" panose="020B0503020204020204" pitchFamily="34" charset="-122"/>
                <a:sym typeface="+mn-ea"/>
              </a:rPr>
              <a:t>2.1</a:t>
            </a:r>
            <a:r>
              <a:rPr lang="zh-CN" altLang="en-US" sz="2800">
                <a:solidFill>
                  <a:schemeClr val="bg1"/>
                </a:solidFill>
                <a:latin typeface="微软雅黑" panose="020B0503020204020204" pitchFamily="34" charset="-122"/>
                <a:ea typeface="微软雅黑" panose="020B0503020204020204" pitchFamily="34" charset="-122"/>
                <a:sym typeface="+mn-ea"/>
              </a:rPr>
              <a:t>社区老年人</a:t>
            </a:r>
            <a:r>
              <a:rPr lang="en-US" altLang="zh-CN" sz="2800">
                <a:solidFill>
                  <a:schemeClr val="bg1"/>
                </a:solidFill>
                <a:latin typeface="微软雅黑" panose="020B0503020204020204" pitchFamily="34" charset="-122"/>
                <a:ea typeface="微软雅黑" panose="020B0503020204020204" pitchFamily="34" charset="-122"/>
                <a:sym typeface="+mn-ea"/>
              </a:rPr>
              <a:t>”</a:t>
            </a:r>
            <a:r>
              <a:rPr lang="zh-CN" altLang="en-US" sz="2800">
                <a:solidFill>
                  <a:schemeClr val="bg1"/>
                </a:solidFill>
                <a:latin typeface="微软雅黑" panose="020B0503020204020204" pitchFamily="34" charset="-122"/>
                <a:ea typeface="微软雅黑" panose="020B0503020204020204" pitchFamily="34" charset="-122"/>
                <a:sym typeface="+mn-ea"/>
              </a:rPr>
              <a:t>学养结合</a:t>
            </a:r>
            <a:r>
              <a:rPr lang="en-US" altLang="zh-CN" sz="2800">
                <a:solidFill>
                  <a:schemeClr val="bg1"/>
                </a:solidFill>
                <a:latin typeface="微软雅黑" panose="020B0503020204020204" pitchFamily="34" charset="-122"/>
                <a:ea typeface="微软雅黑" panose="020B0503020204020204" pitchFamily="34" charset="-122"/>
                <a:sym typeface="+mn-ea"/>
              </a:rPr>
              <a:t>“</a:t>
            </a:r>
            <a:r>
              <a:rPr lang="zh-CN" altLang="en-US" sz="2800">
                <a:solidFill>
                  <a:schemeClr val="bg1"/>
                </a:solidFill>
                <a:latin typeface="微软雅黑" panose="020B0503020204020204" pitchFamily="34" charset="-122"/>
                <a:ea typeface="微软雅黑" panose="020B0503020204020204" pitchFamily="34" charset="-122"/>
                <a:sym typeface="+mn-ea"/>
              </a:rPr>
              <a:t>示范服务</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6148" name="Teardrop 3"/>
          <p:cNvSpPr/>
          <p:nvPr/>
        </p:nvSpPr>
        <p:spPr bwMode="auto">
          <a:xfrm rot="-5400000">
            <a:off x="887413" y="2047875"/>
            <a:ext cx="3841750" cy="3841750"/>
          </a:xfrm>
          <a:custGeom>
            <a:avLst/>
            <a:gdLst>
              <a:gd name="T0" fmla="*/ 0 w 3841429"/>
              <a:gd name="T1" fmla="*/ 1921037 h 3841429"/>
              <a:gd name="T2" fmla="*/ 1921037 w 3841429"/>
              <a:gd name="T3" fmla="*/ 0 h 3841429"/>
              <a:gd name="T4" fmla="*/ 3842071 w 3841429"/>
              <a:gd name="T5" fmla="*/ 0 h 3841429"/>
              <a:gd name="T6" fmla="*/ 3842071 w 3841429"/>
              <a:gd name="T7" fmla="*/ 1921037 h 3841429"/>
              <a:gd name="T8" fmla="*/ 1921035 w 3841429"/>
              <a:gd name="T9" fmla="*/ 3842072 h 3841429"/>
              <a:gd name="T10" fmla="*/ -1 w 3841429"/>
              <a:gd name="T11" fmla="*/ 1921037 h 3841429"/>
              <a:gd name="T12" fmla="*/ 0 w 3841429"/>
              <a:gd name="T13" fmla="*/ 1921037 h 384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sp>
        <p:nvSpPr>
          <p:cNvPr id="6154" name="椭圆 83"/>
          <p:cNvSpPr>
            <a:spLocks noChangeArrowheads="1"/>
          </p:cNvSpPr>
          <p:nvPr/>
        </p:nvSpPr>
        <p:spPr bwMode="auto">
          <a:xfrm>
            <a:off x="1367790" y="2527300"/>
            <a:ext cx="2882900" cy="2882900"/>
          </a:xfrm>
          <a:prstGeom prst="ellipse">
            <a:avLst/>
          </a:prstGeom>
          <a:solidFill>
            <a:schemeClr val="bg1"/>
          </a:solidFill>
          <a:ln>
            <a:solidFill>
              <a:schemeClr val="accent1"/>
            </a:solidFill>
          </a:ln>
          <a:extLst>
            <a:ext uri="{91240B29-F687-4F45-9708-019B960494DF}">
              <a14:hiddenLine xmlns:a14="http://schemas.microsoft.com/office/drawing/2010/main" xmlns=""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2" name="矩形 90"/>
          <p:cNvSpPr>
            <a:spLocks noChangeArrowheads="1"/>
          </p:cNvSpPr>
          <p:nvPr/>
        </p:nvSpPr>
        <p:spPr bwMode="auto">
          <a:xfrm>
            <a:off x="5577205" y="2031365"/>
            <a:ext cx="4653280" cy="3544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         </a:t>
            </a:r>
            <a:r>
              <a:rPr sz="2400">
                <a:solidFill>
                  <a:srgbClr val="FDFDFD"/>
                </a:solidFill>
                <a:latin typeface="微软雅黑" panose="020B0503020204020204" pitchFamily="34" charset="-122"/>
                <a:ea typeface="微软雅黑" panose="020B0503020204020204" pitchFamily="34" charset="-122"/>
                <a:sym typeface="Arial" panose="020B0604020202020204" pitchFamily="34" charset="0"/>
              </a:rPr>
              <a:t>社区老年人“学养结合”示范服务，提供线上电视教学和即时互动，线下实体教学。开展社区老年志愿者骨干培训、社区老年学校骨干学员培训、社区老年远程教育服务；同时提供日间照料服务，使养老与学习娱乐采购结合在一起，老年人在学习中养老，在养老中学习</a:t>
            </a:r>
            <a:r>
              <a:rPr>
                <a:solidFill>
                  <a:srgbClr val="FDFDFD"/>
                </a:solidFill>
                <a:latin typeface="微软雅黑" panose="020B0503020204020204" pitchFamily="34" charset="-122"/>
                <a:ea typeface="微软雅黑" panose="020B0503020204020204" pitchFamily="34" charset="-122"/>
                <a:sym typeface="Arial" panose="020B0604020202020204" pitchFamily="34" charset="0"/>
              </a:rPr>
              <a:t>。</a:t>
            </a:r>
          </a:p>
        </p:txBody>
      </p:sp>
      <p:sp>
        <p:nvSpPr>
          <p:cNvPr id="2" name="椭圆 1"/>
          <p:cNvSpPr/>
          <p:nvPr/>
        </p:nvSpPr>
        <p:spPr>
          <a:xfrm>
            <a:off x="1480820" y="2639695"/>
            <a:ext cx="2657475" cy="2657475"/>
          </a:xfrm>
          <a:prstGeom prst="ellipse">
            <a:avLst/>
          </a:prstGeom>
          <a:blipFill rotWithShape="1">
            <a:blip r:embed="rId2" cstate="print"/>
            <a:stretch>
              <a:fillRect/>
            </a:stretch>
          </a:blip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1884</Words>
  <Application>Microsoft Office PowerPoint</Application>
  <PresentationFormat>自定义</PresentationFormat>
  <Paragraphs>89</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Company>topppt.cn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51</cp:revision>
  <dcterms:created xsi:type="dcterms:W3CDTF">2015-06-18T22:57:00Z</dcterms:created>
  <dcterms:modified xsi:type="dcterms:W3CDTF">2017-08-23T03:36:22Z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